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Ubuntu"/>
      <p:regular r:id="rId71"/>
      <p:bold r:id="rId72"/>
      <p:italic r:id="rId73"/>
      <p:boldItalic r:id="rId74"/>
    </p:embeddedFont>
    <p:embeddedFont>
      <p:font typeface="Proxima Nova"/>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CD186E-22E9-40F5-96C2-F5E9A5548926}">
  <a:tblStyle styleId="{B9CD186E-22E9-40F5-96C2-F5E9A554892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8A98B1-8E3D-4AD0-94B6-0338F4FFF92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Ubuntu-italic.fntdata"/><Relationship Id="rId72" Type="http://schemas.openxmlformats.org/officeDocument/2006/relationships/font" Target="fonts/Ubuntu-bold.fntdata"/><Relationship Id="rId31" Type="http://schemas.openxmlformats.org/officeDocument/2006/relationships/slide" Target="slides/slide24.xml"/><Relationship Id="rId75" Type="http://schemas.openxmlformats.org/officeDocument/2006/relationships/font" Target="fonts/ProximaNova-regular.fntdata"/><Relationship Id="rId30" Type="http://schemas.openxmlformats.org/officeDocument/2006/relationships/slide" Target="slides/slide23.xml"/><Relationship Id="rId74" Type="http://schemas.openxmlformats.org/officeDocument/2006/relationships/font" Target="fonts/Ubuntu-boldItalic.fntdata"/><Relationship Id="rId33" Type="http://schemas.openxmlformats.org/officeDocument/2006/relationships/slide" Target="slides/slide26.xml"/><Relationship Id="rId77" Type="http://schemas.openxmlformats.org/officeDocument/2006/relationships/font" Target="fonts/ProximaNova-italic.fntdata"/><Relationship Id="rId32" Type="http://schemas.openxmlformats.org/officeDocument/2006/relationships/slide" Target="slides/slide25.xml"/><Relationship Id="rId76" Type="http://schemas.openxmlformats.org/officeDocument/2006/relationships/font" Target="fonts/ProximaNova-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ProximaNova-boldItalic.fntdata"/><Relationship Id="rId71" Type="http://schemas.openxmlformats.org/officeDocument/2006/relationships/font" Target="fonts/Ubuntu-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50a804783_1_6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750a804783_1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e401c3e1d_0_8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e401c3e1d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e401c3e1d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e401c3e1d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e401c3e1d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e401c3e1d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e401c3e1d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e401c3e1d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e401c3e1d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e401c3e1d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e401c3e1d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e401c3e1d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e401c3e1d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e401c3e1d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e401c3e1d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e401c3e1d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e401c3e1d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e401c3e1d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e401c3e1d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e401c3e1d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e401c3e1d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e401c3e1d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e401c3e1d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e401c3e1d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e401c3e1d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e401c3e1d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e401c3e1d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e401c3e1d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e401c3e1d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e401c3e1d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e401c3e1d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e401c3e1d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e401c3e1d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e401c3e1d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e401c3e1d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e401c3e1d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e401c3e1d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e401c3e1d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e401c3e1d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e401c3e1d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e401c3e1d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e401c3e1d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e401c3e1d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e401c3e1d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e401c3e1d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e401c3e1d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e401c3e1d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de401c3e1d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e401c3e1d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de401c3e1d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e401c3e1d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e401c3e1d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de401c3e1d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de401c3e1d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e401c3e1d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de401c3e1d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e401c3e1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e401c3e1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e401c3e1d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de401c3e1d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e401c3e1d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de401c3e1d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de401c3e1d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de401c3e1d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e401c3e1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e401c3e1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e401c3e1d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e401c3e1d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e401c3e1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e401c3e1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e401c3e1d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de401c3e1d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e401c3e1d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e401c3e1d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e401c3e1d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de401c3e1d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de401c3e1d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de401c3e1d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e401c3e1d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de401c3e1d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de401c3e1d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de401c3e1d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e401c3e1d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e401c3e1d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e401c3e1d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e401c3e1d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e401c3e1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e401c3e1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de401c3e1d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de401c3e1d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de401c3e1d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de401c3e1d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de401c3e1d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de401c3e1d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de401c3e1d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de401c3e1d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de401c3e1d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de401c3e1d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de401c3e1d_0_13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de401c3e1d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de401c3e1d_0_13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de401c3e1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Convolution module. The convolution module contains a pointwise convolution with an expansion factor of 2 projecting the number of channels with a GLU activation layer, followed by a 1-D Depthwise convolution. The 1-D depthwise conv is followed by a Batchnorm and then a swish activation layer</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de401c3e1d_0_13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de401c3e1d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de401c3e1d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de401c3e1d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de401c3e1d_0_13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de401c3e1d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e401c3e1d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e401c3e1d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de401c3e1d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de401c3e1d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de401c3e1d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de401c3e1d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de401c3e1d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de401c3e1d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de401c3e1d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de401c3e1d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e401c3e1d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e401c3e1d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e401c3e1d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e401c3e1d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e401c3e1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e401c3e1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 name="Google Shape;12;p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0" name="Google Shape;50;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7" name="Google Shape;57;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000"/>
              </a:spcBef>
              <a:spcAft>
                <a:spcPts val="0"/>
              </a:spcAft>
              <a:buSzPts val="1200"/>
              <a:buChar char="○"/>
              <a:defRPr sz="1200"/>
            </a:lvl2pPr>
            <a:lvl3pPr indent="-304800" lvl="2" marL="1371600" rtl="0">
              <a:lnSpc>
                <a:spcPct val="100000"/>
              </a:lnSpc>
              <a:spcBef>
                <a:spcPts val="1000"/>
              </a:spcBef>
              <a:spcAft>
                <a:spcPts val="0"/>
              </a:spcAft>
              <a:buSzPts val="1200"/>
              <a:buChar char="■"/>
              <a:defRPr sz="1200"/>
            </a:lvl3pPr>
            <a:lvl4pPr indent="-304800" lvl="3" marL="1828800" rtl="0">
              <a:lnSpc>
                <a:spcPct val="100000"/>
              </a:lnSpc>
              <a:spcBef>
                <a:spcPts val="1000"/>
              </a:spcBef>
              <a:spcAft>
                <a:spcPts val="0"/>
              </a:spcAft>
              <a:buSzPts val="1200"/>
              <a:buChar char="●"/>
              <a:defRPr sz="1200"/>
            </a:lvl4pPr>
            <a:lvl5pPr indent="-304800" lvl="4" marL="2286000" rtl="0">
              <a:lnSpc>
                <a:spcPct val="100000"/>
              </a:lnSpc>
              <a:spcBef>
                <a:spcPts val="1000"/>
              </a:spcBef>
              <a:spcAft>
                <a:spcPts val="0"/>
              </a:spcAft>
              <a:buSzPts val="1200"/>
              <a:buChar char="○"/>
              <a:defRPr sz="1200"/>
            </a:lvl5pPr>
            <a:lvl6pPr indent="-304800" lvl="5" marL="2743200" rtl="0">
              <a:lnSpc>
                <a:spcPct val="100000"/>
              </a:lnSpc>
              <a:spcBef>
                <a:spcPts val="1000"/>
              </a:spcBef>
              <a:spcAft>
                <a:spcPts val="0"/>
              </a:spcAft>
              <a:buSzPts val="1200"/>
              <a:buChar char="■"/>
              <a:defRPr sz="1200"/>
            </a:lvl6pPr>
            <a:lvl7pPr indent="-304800" lvl="6" marL="3200400" rtl="0">
              <a:lnSpc>
                <a:spcPct val="100000"/>
              </a:lnSpc>
              <a:spcBef>
                <a:spcPts val="1000"/>
              </a:spcBef>
              <a:spcAft>
                <a:spcPts val="0"/>
              </a:spcAft>
              <a:buSzPts val="1200"/>
              <a:buChar char="●"/>
              <a:defRPr sz="1200"/>
            </a:lvl7pPr>
            <a:lvl8pPr indent="-304800" lvl="7" marL="3657600" rtl="0">
              <a:lnSpc>
                <a:spcPct val="100000"/>
              </a:lnSpc>
              <a:spcBef>
                <a:spcPts val="1000"/>
              </a:spcBef>
              <a:spcAft>
                <a:spcPts val="0"/>
              </a:spcAft>
              <a:buSzPts val="1200"/>
              <a:buChar char="○"/>
              <a:defRPr sz="1200"/>
            </a:lvl8pPr>
            <a:lvl9pPr indent="-304800" lvl="8" marL="4114800" rtl="0">
              <a:lnSpc>
                <a:spcPct val="100000"/>
              </a:lnSpc>
              <a:spcBef>
                <a:spcPts val="1000"/>
              </a:spcBef>
              <a:spcAft>
                <a:spcPts val="1000"/>
              </a:spcAft>
              <a:buSzPts val="1200"/>
              <a:buChar char="■"/>
              <a:defRPr sz="1200"/>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5" name="Google Shape;65;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 name="Google Shape;66;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sp>
        <p:nvSpPr>
          <p:cNvPr id="82" name="Google Shape;82;p2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3" name="Google Shape;83;p2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6" name="Google Shape;86;p2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87" name="Google Shape;8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2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0" name="Google Shape;90;p23"/>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91" name="Google Shape;91;p23"/>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92" name="Google Shape;9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5" name="Google Shape;95;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25"/>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98" name="Google Shape;9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7" name="Google Shape;27;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9"/>
          <p:cNvSpPr txBox="1"/>
          <p:nvPr>
            <p:ph type="ctrTitle"/>
          </p:nvPr>
        </p:nvSpPr>
        <p:spPr>
          <a:xfrm>
            <a:off x="4121700" y="1690575"/>
            <a:ext cx="4710600" cy="1106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3000"/>
              <a:buFont typeface="Ubuntu"/>
              <a:buNone/>
              <a:defRPr b="1" sz="3000">
                <a:solidFill>
                  <a:srgbClr val="2980B9"/>
                </a:solidFill>
                <a:latin typeface="Ubuntu"/>
                <a:ea typeface="Ubuntu"/>
                <a:cs typeface="Ubuntu"/>
                <a:sym typeface="Ubuntu"/>
              </a:defRPr>
            </a:lvl1pPr>
            <a:lvl2pPr lvl="1" rtl="0" algn="ctr">
              <a:spcBef>
                <a:spcPts val="0"/>
              </a:spcBef>
              <a:spcAft>
                <a:spcPts val="0"/>
              </a:spcAft>
              <a:buClr>
                <a:srgbClr val="FF6633"/>
              </a:buClr>
              <a:buSzPts val="3600"/>
              <a:buNone/>
              <a:defRPr sz="3600">
                <a:solidFill>
                  <a:srgbClr val="FF6633"/>
                </a:solidFill>
              </a:defRPr>
            </a:lvl2pPr>
            <a:lvl3pPr lvl="2" rtl="0" algn="ctr">
              <a:spcBef>
                <a:spcPts val="0"/>
              </a:spcBef>
              <a:spcAft>
                <a:spcPts val="0"/>
              </a:spcAft>
              <a:buClr>
                <a:srgbClr val="FF6633"/>
              </a:buClr>
              <a:buSzPts val="3600"/>
              <a:buNone/>
              <a:defRPr sz="3600">
                <a:solidFill>
                  <a:srgbClr val="FF6633"/>
                </a:solidFill>
              </a:defRPr>
            </a:lvl3pPr>
            <a:lvl4pPr lvl="3" rtl="0" algn="ctr">
              <a:spcBef>
                <a:spcPts val="0"/>
              </a:spcBef>
              <a:spcAft>
                <a:spcPts val="0"/>
              </a:spcAft>
              <a:buClr>
                <a:srgbClr val="FF6633"/>
              </a:buClr>
              <a:buSzPts val="3600"/>
              <a:buNone/>
              <a:defRPr sz="3600">
                <a:solidFill>
                  <a:srgbClr val="FF6633"/>
                </a:solidFill>
              </a:defRPr>
            </a:lvl4pPr>
            <a:lvl5pPr lvl="4" rtl="0" algn="ctr">
              <a:spcBef>
                <a:spcPts val="0"/>
              </a:spcBef>
              <a:spcAft>
                <a:spcPts val="0"/>
              </a:spcAft>
              <a:buClr>
                <a:srgbClr val="FF6633"/>
              </a:buClr>
              <a:buSzPts val="3600"/>
              <a:buNone/>
              <a:defRPr sz="3600">
                <a:solidFill>
                  <a:srgbClr val="FF6633"/>
                </a:solidFill>
              </a:defRPr>
            </a:lvl5pPr>
            <a:lvl6pPr lvl="5" rtl="0" algn="ctr">
              <a:spcBef>
                <a:spcPts val="0"/>
              </a:spcBef>
              <a:spcAft>
                <a:spcPts val="0"/>
              </a:spcAft>
              <a:buClr>
                <a:srgbClr val="FF6633"/>
              </a:buClr>
              <a:buSzPts val="3600"/>
              <a:buNone/>
              <a:defRPr sz="3600">
                <a:solidFill>
                  <a:srgbClr val="FF6633"/>
                </a:solidFill>
              </a:defRPr>
            </a:lvl6pPr>
            <a:lvl7pPr lvl="6" rtl="0" algn="ctr">
              <a:spcBef>
                <a:spcPts val="0"/>
              </a:spcBef>
              <a:spcAft>
                <a:spcPts val="0"/>
              </a:spcAft>
              <a:buClr>
                <a:srgbClr val="FF6633"/>
              </a:buClr>
              <a:buSzPts val="3600"/>
              <a:buNone/>
              <a:defRPr sz="3600">
                <a:solidFill>
                  <a:srgbClr val="FF6633"/>
                </a:solidFill>
              </a:defRPr>
            </a:lvl7pPr>
            <a:lvl8pPr lvl="7" rtl="0" algn="ctr">
              <a:spcBef>
                <a:spcPts val="0"/>
              </a:spcBef>
              <a:spcAft>
                <a:spcPts val="0"/>
              </a:spcAft>
              <a:buClr>
                <a:srgbClr val="FF6633"/>
              </a:buClr>
              <a:buSzPts val="3600"/>
              <a:buNone/>
              <a:defRPr sz="3600">
                <a:solidFill>
                  <a:srgbClr val="FF6633"/>
                </a:solidFill>
              </a:defRPr>
            </a:lvl8pPr>
            <a:lvl9pPr lvl="8" rtl="0" algn="ctr">
              <a:spcBef>
                <a:spcPts val="0"/>
              </a:spcBef>
              <a:spcAft>
                <a:spcPts val="0"/>
              </a:spcAft>
              <a:buClr>
                <a:srgbClr val="FF6633"/>
              </a:buClr>
              <a:buSzPts val="3600"/>
              <a:buNone/>
              <a:defRPr sz="3600">
                <a:solidFill>
                  <a:srgbClr val="FF6633"/>
                </a:solidFill>
              </a:defRPr>
            </a:lvl9pPr>
          </a:lstStyle>
          <a:p/>
        </p:txBody>
      </p:sp>
      <p:sp>
        <p:nvSpPr>
          <p:cNvPr id="36" name="Google Shape;36;p9"/>
          <p:cNvSpPr txBox="1"/>
          <p:nvPr>
            <p:ph idx="1" type="subTitle"/>
          </p:nvPr>
        </p:nvSpPr>
        <p:spPr>
          <a:xfrm>
            <a:off x="4121700" y="897975"/>
            <a:ext cx="4710600" cy="7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roxima Nova"/>
              <a:buNone/>
              <a:defRPr sz="2400">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8" name="Google Shape;38;p9"/>
          <p:cNvPicPr preferRelativeResize="0"/>
          <p:nvPr/>
        </p:nvPicPr>
        <p:blipFill>
          <a:blip r:embed="rId2">
            <a:alphaModFix/>
          </a:blip>
          <a:stretch>
            <a:fillRect/>
          </a:stretch>
        </p:blipFill>
        <p:spPr>
          <a:xfrm>
            <a:off x="6486449" y="63088"/>
            <a:ext cx="866775" cy="906075"/>
          </a:xfrm>
          <a:prstGeom prst="rect">
            <a:avLst/>
          </a:prstGeom>
          <a:noFill/>
          <a:ln>
            <a:noFill/>
          </a:ln>
        </p:spPr>
      </p:pic>
      <p:sp>
        <p:nvSpPr>
          <p:cNvPr id="39" name="Google Shape;39;p9"/>
          <p:cNvSpPr/>
          <p:nvPr/>
        </p:nvSpPr>
        <p:spPr>
          <a:xfrm>
            <a:off x="7428025" y="63125"/>
            <a:ext cx="1639800" cy="906000"/>
          </a:xfrm>
          <a:prstGeom prst="roundRect">
            <a:avLst>
              <a:gd fmla="val 16667" name="adj"/>
            </a:avLst>
          </a:prstGeom>
          <a:solidFill>
            <a:srgbClr val="CFE2F3"/>
          </a:solidFill>
          <a:ln cap="flat" cmpd="sng" w="76200">
            <a:solidFill>
              <a:srgbClr val="2980B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2980B9"/>
                </a:solidFill>
                <a:latin typeface="Ubuntu"/>
                <a:ea typeface="Ubuntu"/>
                <a:cs typeface="Ubuntu"/>
                <a:sym typeface="Ubuntu"/>
              </a:rPr>
              <a:t>#DLUPC</a:t>
            </a:r>
            <a:endParaRPr sz="2400">
              <a:solidFill>
                <a:srgbClr val="2980B9"/>
              </a:solidFill>
              <a:latin typeface="Ubuntu"/>
              <a:ea typeface="Ubuntu"/>
              <a:cs typeface="Ubuntu"/>
              <a:sym typeface="Ubuntu"/>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a:solidFill>
                  <a:srgbClr val="2980B9"/>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434343"/>
              </a:buClr>
              <a:buSzPts val="1800"/>
              <a:buFont typeface="Proxima Nova"/>
              <a:buChar char="●"/>
              <a:defRPr>
                <a:solidFill>
                  <a:srgbClr val="434343"/>
                </a:solidFill>
                <a:latin typeface="Proxima Nova"/>
                <a:ea typeface="Proxima Nova"/>
                <a:cs typeface="Proxima Nova"/>
                <a:sym typeface="Proxima Nova"/>
              </a:defRPr>
            </a:lvl1pPr>
            <a:lvl2pPr indent="-317500" lvl="1" marL="914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2pPr>
            <a:lvl3pPr indent="-317500" lvl="2" marL="1371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3pPr>
            <a:lvl4pPr indent="-317500" lvl="3" marL="18288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4pPr>
            <a:lvl5pPr indent="-317500" lvl="4" marL="22860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5pPr>
            <a:lvl6pPr indent="-317500" lvl="5" marL="27432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6pPr>
            <a:lvl7pPr indent="-317500" lvl="6" marL="3200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7pPr>
            <a:lvl8pPr indent="-317500" lvl="7" marL="3657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8pPr>
            <a:lvl9pPr indent="-317500" lvl="8" marL="4114800" rtl="0">
              <a:lnSpc>
                <a:spcPct val="100000"/>
              </a:lnSpc>
              <a:spcBef>
                <a:spcPts val="1000"/>
              </a:spcBef>
              <a:spcAft>
                <a:spcPts val="1000"/>
              </a:spcAft>
              <a:buClr>
                <a:srgbClr val="434343"/>
              </a:buClr>
              <a:buSzPts val="1400"/>
              <a:buFont typeface="Proxima Nova"/>
              <a:buChar char="■"/>
              <a:defRPr>
                <a:solidFill>
                  <a:srgbClr val="434343"/>
                </a:solidFill>
                <a:latin typeface="Proxima Nova"/>
                <a:ea typeface="Proxima Nova"/>
                <a:cs typeface="Proxima Nova"/>
                <a:sym typeface="Proxima Nova"/>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4.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1pPr>
            <a:lvl2pPr lvl="1"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2pPr>
            <a:lvl3pPr lvl="2"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3pPr>
            <a:lvl4pPr lvl="3"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4pPr>
            <a:lvl5pPr lvl="4"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5pPr>
            <a:lvl6pPr lvl="5"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6pPr>
            <a:lvl7pPr lvl="6"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7pPr>
            <a:lvl8pPr lvl="7"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8pPr>
            <a:lvl9pPr lvl="8"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Font typeface="Ubuntu"/>
              <a:buChar char="●"/>
              <a:defRPr sz="3000">
                <a:solidFill>
                  <a:schemeClr val="dk1"/>
                </a:solidFill>
                <a:latin typeface="Ubuntu"/>
                <a:ea typeface="Ubuntu"/>
                <a:cs typeface="Ubuntu"/>
                <a:sym typeface="Ubuntu"/>
              </a:defRPr>
            </a:lvl1pPr>
            <a:lvl2pPr indent="-381000" lvl="1" marL="9144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2pPr>
            <a:lvl3pPr indent="-381000" lvl="2" marL="13716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3pPr>
            <a:lvl4pPr indent="-342900" lvl="3" marL="1828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4pPr>
            <a:lvl5pPr indent="-342900" lvl="4" marL="22860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5pPr>
            <a:lvl6pPr indent="-342900" lvl="5" marL="27432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6pPr>
            <a:lvl7pPr indent="-342900" lvl="6" marL="32004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7pPr>
            <a:lvl8pPr indent="-342900" lvl="7" marL="36576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8pPr>
            <a:lvl9pPr indent="-342900" lvl="8" marL="4114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595300" y="0"/>
            <a:ext cx="548700" cy="54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sz="2800">
                <a:solidFill>
                  <a:srgbClr val="2980B9"/>
                </a:solidFill>
                <a:latin typeface="Ubuntu"/>
                <a:ea typeface="Ubuntu"/>
                <a:cs typeface="Ubuntu"/>
                <a:sym typeface="Ubuntu"/>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 name="Google Shape;32;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9" name="Google Shape;79;p2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0" name="Google Shape;80;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2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twitter.com/ylecun" TargetMode="External"/><Relationship Id="rId4" Type="http://schemas.openxmlformats.org/officeDocument/2006/relationships/image" Target="../media/image9.jp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hyperlink" Target="https://twitter.com/boredyannlecun" TargetMode="External"/><Relationship Id="rId8"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cs231n.stanford.ed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papers.nips.cc/paper/4824-imagenet-classification-with-deep-convolutional-neural-networks" TargetMode="External"/><Relationship Id="rId4" Type="http://schemas.openxmlformats.org/officeDocument/2006/relationships/image" Target="../media/image20.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cs.ryerson.ca/~aharley/vis/conv/" TargetMode="External"/><Relationship Id="rId4" Type="http://schemas.openxmlformats.org/officeDocument/2006/relationships/image" Target="../media/image30.png"/><Relationship Id="rId5" Type="http://schemas.openxmlformats.org/officeDocument/2006/relationships/hyperlink" Target="http://scs.ryerson.ca/~aharley/vis/conv/" TargetMode="External"/><Relationship Id="rId6" Type="http://schemas.openxmlformats.org/officeDocument/2006/relationships/hyperlink" Target="http://link.springer.com/chapter/10.1007/978-3-319-27857-5_77#page-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cs.stanford.edu/people/karpathy/convnetjs/demo/mnist.html" TargetMode="External"/><Relationship Id="rId4" Type="http://schemas.openxmlformats.org/officeDocument/2006/relationships/hyperlink" Target="http://cs.stanford.edu/people/karpathy/convnetjs/" TargetMode="External"/><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31.jpg"/><Relationship Id="rId8"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www.youtube.com/watch?v=udVN7fPvGe0" TargetMode="External"/><Relationship Id="rId4" Type="http://schemas.openxmlformats.org/officeDocument/2006/relationships/image" Target="../media/image22.jpg"/><Relationship Id="rId5" Type="http://schemas.openxmlformats.org/officeDocument/2006/relationships/hyperlink" Target="https://poloclub.github.io/cnn-explain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hyperlink" Target="https://www.manning.com/books/deep-learning-with-pyth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www.youtube.com/watch?v=Hqtg7fznlnM" TargetMode="External"/><Relationship Id="rId4" Type="http://schemas.openxmlformats.org/officeDocument/2006/relationships/image" Target="../media/image27.jpg"/><Relationship Id="rId5" Type="http://schemas.openxmlformats.org/officeDocument/2006/relationships/hyperlink" Target="http://imatge-upc.github.io/telecombcn-2016-dlc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s://imatge.upc.edu/web/people/miriam-bellver" TargetMode="External"/><Relationship Id="rId4" Type="http://schemas.openxmlformats.org/officeDocument/2006/relationships/image" Target="../media/image7.png"/><Relationship Id="rId10" Type="http://schemas.openxmlformats.org/officeDocument/2006/relationships/image" Target="../media/image3.jpg"/><Relationship Id="rId9" Type="http://schemas.openxmlformats.org/officeDocument/2006/relationships/image" Target="../media/image5.jpg"/><Relationship Id="rId5" Type="http://schemas.openxmlformats.org/officeDocument/2006/relationships/image" Target="../media/image16.png"/><Relationship Id="rId6" Type="http://schemas.openxmlformats.org/officeDocument/2006/relationships/hyperlink" Target="http://www.eeng.dcu.ie/~mcguinne/" TargetMode="External"/><Relationship Id="rId7" Type="http://schemas.openxmlformats.org/officeDocument/2006/relationships/hyperlink" Target="https://www.insight-centre.org/" TargetMode="External"/><Relationship Id="rId8" Type="http://schemas.openxmlformats.org/officeDocument/2006/relationships/hyperlink" Target="http://dcu.i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5.jpg"/><Relationship Id="rId4" Type="http://schemas.openxmlformats.org/officeDocument/2006/relationships/hyperlink" Target="http://imatge-upc.github.io/telecombcn-2016-dlcv/" TargetMode="External"/><Relationship Id="rId5" Type="http://schemas.openxmlformats.org/officeDocument/2006/relationships/hyperlink" Target="https://www.youtube.com/watch?v=Hqtg7fznln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imatge-upc.github.io/telecombcn-2016-dlcv/" TargetMode="External"/><Relationship Id="rId4" Type="http://schemas.openxmlformats.org/officeDocument/2006/relationships/hyperlink" Target="https://www.youtube.com/watch?v=Hqtg7fznln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imatge-upc.github.io/telecombcn-2016-dlcv/" TargetMode="External"/><Relationship Id="rId4" Type="http://schemas.openxmlformats.org/officeDocument/2006/relationships/hyperlink" Target="https://www.youtube.com/watch?v=Hqtg7fznln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5.jpg"/><Relationship Id="rId4" Type="http://schemas.openxmlformats.org/officeDocument/2006/relationships/hyperlink" Target="http://imatge-upc.github.io/telecombcn-2016-dlcv/" TargetMode="External"/><Relationship Id="rId5" Type="http://schemas.openxmlformats.org/officeDocument/2006/relationships/hyperlink" Target="https://www.youtube.com/watch?v=Hqtg7fznln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hyperlink" Target="http://imatge-upc.github.io/telecombcn-2016-dlcv/" TargetMode="External"/><Relationship Id="rId4" Type="http://schemas.openxmlformats.org/officeDocument/2006/relationships/hyperlink" Target="https://www.youtube.com/watch?v=Hqtg7fznln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imatge-upc.github.io/telecombcn-2016-dlcv/" TargetMode="External"/><Relationship Id="rId4" Type="http://schemas.openxmlformats.org/officeDocument/2006/relationships/hyperlink" Target="https://www.youtube.com/watch?v=Hqtg7fznln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hyperlink" Target="https://en.wikipedia.org/wiki/File:HTM_Hierarchy_example.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hyperlink" Target="http://arxiv.org/abs/1409.1556" TargetMode="External"/><Relationship Id="rId5" Type="http://schemas.openxmlformats.org/officeDocument/2006/relationships/hyperlink" Target="https://youtu.be/OQe-9P51Z0s" TargetMode="External"/><Relationship Id="rId6" Type="http://schemas.openxmlformats.org/officeDocument/2006/relationships/hyperlink" Target="http://www.iclr.cc/lib/exe/fetch.php?media=iclr2015:simonyan-iclr2015.pdf" TargetMode="External"/><Relationship Id="rId7" Type="http://schemas.openxmlformats.org/officeDocument/2006/relationships/hyperlink" Target="http://www.robots.ox.ac.uk/~vgg/research/very_dee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hyperlink" Target="http://arxiv.org/abs/1312.440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hyperlink" Target="http://cs231n.github.io/convolutional-network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hyperlink" Target="https://distill.pub/2019/computing-receptive-fields/" TargetMode="External"/><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hyperlink" Target="https://arxiv.org/abs/1511.07122" TargetMode="External"/><Relationship Id="rId5"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49.gif"/><Relationship Id="rId4" Type="http://schemas.openxmlformats.org/officeDocument/2006/relationships/hyperlink" Target="https://arxiv.org/abs/1603.07285" TargetMode="External"/><Relationship Id="rId5" Type="http://schemas.openxmlformats.org/officeDocument/2006/relationships/hyperlink" Target="https://github.com/vdumoulin/conv_arithmetic"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hyperlink" Target="http://cs231n.stanford.edu/"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6.png"/><Relationship Id="rId4" Type="http://schemas.openxmlformats.org/officeDocument/2006/relationships/hyperlink" Target="https://www.cv-foundation.org/openaccess/content_cvpr_2015/html/Long_Fully_Convolutional_Networks_2015_CVPR_paper.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hyperlink" Target="https://github.com/imatge-upc/sentiment-2017-imavis" TargetMode="External"/><Relationship Id="rId4" Type="http://schemas.openxmlformats.org/officeDocument/2006/relationships/image" Target="../media/image52.png"/><Relationship Id="rId5"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hyperlink" Target="https://www.facebook.com/yann.lecun/posts/10152820758292143" TargetMode="Externa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hyperlink" Target="https://github.com/santi-pdp/segan" TargetMode="External"/><Relationship Id="rId5"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hyperlink" Target="https://arxiv.org/abs/2005.08100" TargetMode="Externa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 Id="rId3" Type="http://schemas.openxmlformats.org/officeDocument/2006/relationships/hyperlink" Target="http://proceedings.mlr.press/v70/gehring17a.html" TargetMode="Externa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hyperlink" Target="https://www.youtube.com/watch?v=JiN9p5vWHDY" TargetMode="External"/><Relationship Id="rId4" Type="http://schemas.openxmlformats.org/officeDocument/2006/relationships/hyperlink" Target="http://www.youtube.com/watch?v=JiN9p5vWHDY" TargetMode="External"/><Relationship Id="rId5" Type="http://schemas.openxmlformats.org/officeDocument/2006/relationships/image" Target="../media/image4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hyperlink" Target="http://cs231n.stanford.edu/"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hyperlink" Target="http://www.youtube.com/watch?v=shVKhOmT0HE" TargetMode="External"/><Relationship Id="rId4" Type="http://schemas.openxmlformats.org/officeDocument/2006/relationships/image" Target="../media/image44.jpg"/><Relationship Id="rId5" Type="http://schemas.openxmlformats.org/officeDocument/2006/relationships/hyperlink" Target="https://deepmind.com/learning-resources/deep-learning-lecture-series-2020"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hyperlink" Target="https://twitter.com/francoisfleuret/status/1333727738696519682" TargetMode="External"/><Relationship Id="rId4" Type="http://schemas.openxmlformats.org/officeDocument/2006/relationships/image" Target="../media/image43.png"/><Relationship Id="rId5" Type="http://schemas.openxmlformats.org/officeDocument/2006/relationships/hyperlink" Target="https://twitter.com/ChrSzegedy/status/1333625752609144833" TargetMode="External"/><Relationship Id="rId6"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hyperlink" Target="http://www.jordipons.me/apps/teaching-materials/cnn.html" TargetMode="External"/><Relationship Id="rId4" Type="http://schemas.openxmlformats.org/officeDocument/2006/relationships/hyperlink" Target="http://cs231n.github.io/convolutional-networks/#conv" TargetMode="External"/><Relationship Id="rId10" Type="http://schemas.openxmlformats.org/officeDocument/2006/relationships/hyperlink" Target="https://ai.facebook.com/blog/online-speech-recognition-with-wav2letteranywhere/" TargetMode="External"/><Relationship Id="rId9" Type="http://schemas.openxmlformats.org/officeDocument/2006/relationships/hyperlink" Target="https://twitter.com/ducha_aiki/status/1220776061132312576?s=21" TargetMode="External"/><Relationship Id="rId5" Type="http://schemas.openxmlformats.org/officeDocument/2006/relationships/hyperlink" Target="https://arxiv.org/abs/2002.01827" TargetMode="External"/><Relationship Id="rId6" Type="http://schemas.openxmlformats.org/officeDocument/2006/relationships/hyperlink" Target="https://fabianfuchsml.github.io/equivariance2of2/" TargetMode="External"/><Relationship Id="rId7" Type="http://schemas.openxmlformats.org/officeDocument/2006/relationships/hyperlink" Target="https://arxiv.org/abs/2001.08248" TargetMode="External"/><Relationship Id="rId8" Type="http://schemas.openxmlformats.org/officeDocument/2006/relationships/hyperlink" Target="https://twitter.com/_brohrer_/status/1258852156121251840?s=21"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 Id="rId3" Type="http://schemas.openxmlformats.org/officeDocument/2006/relationships/image" Target="../media/image5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hyperlink" Target="https://doi.org/10.1109/72.97912"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www.youtube.com/watch?v=FwFduRA_L6Q" TargetMode="Externa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hyperlink" Target="http://yann.lecun.com/exdb/publis/pdf/lecun-01a.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7"/>
          <p:cNvSpPr/>
          <p:nvPr/>
        </p:nvSpPr>
        <p:spPr>
          <a:xfrm>
            <a:off x="-15875" y="1438275"/>
            <a:ext cx="9159900" cy="2121600"/>
          </a:xfrm>
          <a:prstGeom prst="rect">
            <a:avLst/>
          </a:prstGeom>
          <a:solidFill>
            <a:srgbClr val="00B4F1"/>
          </a:solidFill>
          <a:ln>
            <a:noFill/>
          </a:ln>
        </p:spPr>
        <p:txBody>
          <a:bodyPr anchorCtr="0" anchor="ctr" bIns="45700" lIns="91425" spcFirstLastPara="1" rIns="91425" wrap="square" tIns="45700">
            <a:noAutofit/>
          </a:bodyPr>
          <a:lstStyle/>
          <a:p>
            <a:pPr indent="0" lvl="0" marL="533400" marR="0" rtl="0" algn="l">
              <a:spcBef>
                <a:spcPts val="0"/>
              </a:spcBef>
              <a:spcAft>
                <a:spcPts val="0"/>
              </a:spcAft>
              <a:buNone/>
            </a:pPr>
            <a:r>
              <a:rPr b="1" lang="en">
                <a:solidFill>
                  <a:srgbClr val="FFFFFF"/>
                </a:solidFill>
              </a:rPr>
              <a:t>Lecture 3c</a:t>
            </a:r>
            <a:endParaRPr b="1">
              <a:solidFill>
                <a:srgbClr val="FFFFFF"/>
              </a:solidFill>
            </a:endParaRPr>
          </a:p>
          <a:p>
            <a:pPr indent="0" lvl="0" marL="533400" marR="0" rtl="0" algn="l">
              <a:spcBef>
                <a:spcPts val="0"/>
              </a:spcBef>
              <a:spcAft>
                <a:spcPts val="0"/>
              </a:spcAft>
              <a:buSzPts val="1100"/>
              <a:buNone/>
            </a:pPr>
            <a:r>
              <a:rPr b="1" lang="en" sz="3500">
                <a:solidFill>
                  <a:srgbClr val="FFFFFF"/>
                </a:solidFill>
              </a:rPr>
              <a:t>Convolutional Neural Networks</a:t>
            </a:r>
            <a:endParaRPr b="1" sz="3500">
              <a:solidFill>
                <a:srgbClr val="FFFFFF"/>
              </a:solidFill>
            </a:endParaRPr>
          </a:p>
        </p:txBody>
      </p:sp>
      <p:sp>
        <p:nvSpPr>
          <p:cNvPr id="106" name="Google Shape;106;p27"/>
          <p:cNvSpPr txBox="1"/>
          <p:nvPr/>
        </p:nvSpPr>
        <p:spPr>
          <a:xfrm>
            <a:off x="546100" y="3205500"/>
            <a:ext cx="61773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chemeClr val="lt1"/>
                </a:solidFill>
                <a:latin typeface="Arial"/>
                <a:ea typeface="Arial"/>
                <a:cs typeface="Arial"/>
                <a:sym typeface="Arial"/>
              </a:rPr>
              <a:t>Master in Big Data Solutions 20</a:t>
            </a:r>
            <a:r>
              <a:rPr b="1" lang="en">
                <a:solidFill>
                  <a:schemeClr val="lt1"/>
                </a:solidFill>
              </a:rPr>
              <a:t>20</a:t>
            </a:r>
            <a:r>
              <a:rPr b="1" i="0" lang="en" sz="1400" u="none" cap="none" strike="noStrike">
                <a:solidFill>
                  <a:schemeClr val="lt1"/>
                </a:solidFill>
                <a:latin typeface="Arial"/>
                <a:ea typeface="Arial"/>
                <a:cs typeface="Arial"/>
                <a:sym typeface="Arial"/>
              </a:rPr>
              <a:t>-20</a:t>
            </a:r>
            <a:r>
              <a:rPr b="1" lang="en">
                <a:solidFill>
                  <a:schemeClr val="lt1"/>
                </a:solidFill>
              </a:rPr>
              <a:t>21</a:t>
            </a:r>
            <a:r>
              <a:rPr b="1" i="0" lang="en" sz="1400" u="none" cap="none" strike="noStrike">
                <a:solidFill>
                  <a:schemeClr val="lt1"/>
                </a:solidFill>
                <a:latin typeface="Arial"/>
                <a:ea typeface="Arial"/>
                <a:cs typeface="Arial"/>
                <a:sym typeface="Arial"/>
              </a:rPr>
              <a:t> - Artificial Intelligence</a:t>
            </a:r>
            <a:endParaRPr/>
          </a:p>
        </p:txBody>
      </p:sp>
      <p:pic>
        <p:nvPicPr>
          <p:cNvPr descr="Logo-BTS.jpg" id="107" name="Google Shape;107;p27"/>
          <p:cNvPicPr preferRelativeResize="0"/>
          <p:nvPr/>
        </p:nvPicPr>
        <p:blipFill rotWithShape="1">
          <a:blip r:embed="rId3">
            <a:alphaModFix/>
          </a:blip>
          <a:srcRect b="0" l="0" r="0" t="0"/>
          <a:stretch/>
        </p:blipFill>
        <p:spPr>
          <a:xfrm>
            <a:off x="127000" y="177403"/>
            <a:ext cx="1650206" cy="365522"/>
          </a:xfrm>
          <a:prstGeom prst="rect">
            <a:avLst/>
          </a:prstGeom>
          <a:noFill/>
          <a:ln>
            <a:noFill/>
          </a:ln>
        </p:spPr>
      </p:pic>
      <p:pic>
        <p:nvPicPr>
          <p:cNvPr id="108" name="Google Shape;108;p27"/>
          <p:cNvPicPr preferRelativeResize="0"/>
          <p:nvPr/>
        </p:nvPicPr>
        <p:blipFill rotWithShape="1">
          <a:blip r:embed="rId4">
            <a:alphaModFix/>
          </a:blip>
          <a:srcRect b="0" l="0" r="0" t="0"/>
          <a:stretch/>
        </p:blipFill>
        <p:spPr>
          <a:xfrm>
            <a:off x="7426767" y="2049660"/>
            <a:ext cx="898922" cy="898922"/>
          </a:xfrm>
          <a:prstGeom prst="rect">
            <a:avLst/>
          </a:prstGeom>
          <a:noFill/>
          <a:ln>
            <a:noFill/>
          </a:ln>
        </p:spPr>
      </p:pic>
      <p:sp>
        <p:nvSpPr>
          <p:cNvPr id="109" name="Google Shape;109;p27"/>
          <p:cNvSpPr txBox="1"/>
          <p:nvPr/>
        </p:nvSpPr>
        <p:spPr>
          <a:xfrm>
            <a:off x="2476864" y="3960410"/>
            <a:ext cx="1690200" cy="459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 sz="1200">
                <a:solidFill>
                  <a:srgbClr val="000000"/>
                </a:solidFill>
                <a:latin typeface="Arial"/>
                <a:ea typeface="Arial"/>
                <a:cs typeface="Arial"/>
                <a:sym typeface="Arial"/>
              </a:rPr>
              <a:t>Xavier Giró</a:t>
            </a:r>
            <a:endParaRPr i="1" sz="1200">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lang="en" sz="1200">
                <a:solidFill>
                  <a:srgbClr val="000000"/>
                </a:solidFill>
                <a:latin typeface="Arial"/>
                <a:ea typeface="Arial"/>
                <a:cs typeface="Arial"/>
                <a:sym typeface="Arial"/>
              </a:rPr>
              <a:t>xavier.giro@bts.tech</a:t>
            </a:r>
            <a:endParaRPr sz="1200">
              <a:solidFill>
                <a:srgbClr val="000000"/>
              </a:solidFill>
              <a:latin typeface="Arial"/>
              <a:ea typeface="Arial"/>
              <a:cs typeface="Arial"/>
              <a:sym typeface="Arial"/>
            </a:endParaRPr>
          </a:p>
        </p:txBody>
      </p:sp>
      <p:pic>
        <p:nvPicPr>
          <p:cNvPr id="110" name="Google Shape;110;p27"/>
          <p:cNvPicPr preferRelativeResize="0"/>
          <p:nvPr/>
        </p:nvPicPr>
        <p:blipFill>
          <a:blip r:embed="rId5">
            <a:alphaModFix/>
          </a:blip>
          <a:stretch>
            <a:fillRect/>
          </a:stretch>
        </p:blipFill>
        <p:spPr>
          <a:xfrm>
            <a:off x="546100" y="3559863"/>
            <a:ext cx="1543500" cy="15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maria - 1 (2).jpg" id="194" name="Google Shape;194;p36">
            <a:hlinkClick r:id="rId3"/>
          </p:cNvPr>
          <p:cNvPicPr preferRelativeResize="0"/>
          <p:nvPr/>
        </p:nvPicPr>
        <p:blipFill rotWithShape="1">
          <a:blip r:embed="rId4">
            <a:alphaModFix/>
          </a:blip>
          <a:srcRect b="6235" l="0" r="0" t="0"/>
          <a:stretch/>
        </p:blipFill>
        <p:spPr>
          <a:xfrm>
            <a:off x="84825" y="862350"/>
            <a:ext cx="3427626" cy="4246651"/>
          </a:xfrm>
          <a:prstGeom prst="rect">
            <a:avLst/>
          </a:prstGeom>
          <a:noFill/>
          <a:ln>
            <a:noFill/>
          </a:ln>
        </p:spPr>
      </p:pic>
      <p:pic>
        <p:nvPicPr>
          <p:cNvPr id="195" name="Google Shape;195;p36"/>
          <p:cNvPicPr preferRelativeResize="0"/>
          <p:nvPr/>
        </p:nvPicPr>
        <p:blipFill>
          <a:blip r:embed="rId5">
            <a:alphaModFix/>
          </a:blip>
          <a:stretch>
            <a:fillRect/>
          </a:stretch>
        </p:blipFill>
        <p:spPr>
          <a:xfrm>
            <a:off x="4045128" y="3013137"/>
            <a:ext cx="4031750" cy="792200"/>
          </a:xfrm>
          <a:prstGeom prst="rect">
            <a:avLst/>
          </a:prstGeom>
          <a:noFill/>
          <a:ln>
            <a:noFill/>
          </a:ln>
        </p:spPr>
      </p:pic>
      <p:pic>
        <p:nvPicPr>
          <p:cNvPr id="196" name="Google Shape;196;p36"/>
          <p:cNvPicPr preferRelativeResize="0"/>
          <p:nvPr/>
        </p:nvPicPr>
        <p:blipFill rotWithShape="1">
          <a:blip r:embed="rId6">
            <a:alphaModFix/>
          </a:blip>
          <a:srcRect b="0" l="0" r="50738" t="0"/>
          <a:stretch/>
        </p:blipFill>
        <p:spPr>
          <a:xfrm>
            <a:off x="3927600" y="1679813"/>
            <a:ext cx="4504450" cy="1172300"/>
          </a:xfrm>
          <a:prstGeom prst="rect">
            <a:avLst/>
          </a:prstGeom>
          <a:noFill/>
          <a:ln>
            <a:noFill/>
          </a:ln>
        </p:spPr>
      </p:pic>
      <p:sp>
        <p:nvSpPr>
          <p:cNvPr id="197" name="Google Shape;197;p36"/>
          <p:cNvSpPr txBox="1"/>
          <p:nvPr/>
        </p:nvSpPr>
        <p:spPr>
          <a:xfrm>
            <a:off x="6137225" y="4213338"/>
            <a:ext cx="24600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also </a:t>
            </a:r>
            <a:endParaRPr/>
          </a:p>
          <a:p>
            <a:pPr indent="0" lvl="0" marL="0" rtl="0" algn="l">
              <a:spcBef>
                <a:spcPts val="0"/>
              </a:spcBef>
              <a:spcAft>
                <a:spcPts val="0"/>
              </a:spcAft>
              <a:buNone/>
            </a:pPr>
            <a:r>
              <a:rPr lang="en"/>
              <a:t>check </a:t>
            </a:r>
            <a:r>
              <a:rPr lang="en" u="sng">
                <a:solidFill>
                  <a:schemeClr val="hlink"/>
                </a:solidFill>
                <a:hlinkClick r:id="rId7"/>
              </a:rPr>
              <a:t>@boredyannlecun</a:t>
            </a:r>
            <a:r>
              <a:rPr lang="en"/>
              <a:t> </a:t>
            </a:r>
            <a:endParaRPr/>
          </a:p>
          <a:p>
            <a:pPr indent="0" lvl="0" marL="0" rtl="0" algn="l">
              <a:spcBef>
                <a:spcPts val="0"/>
              </a:spcBef>
              <a:spcAft>
                <a:spcPts val="0"/>
              </a:spcAft>
              <a:buNone/>
            </a:pPr>
            <a:r>
              <a:rPr lang="en"/>
              <a:t>on Twitter...</a:t>
            </a:r>
            <a:endParaRPr/>
          </a:p>
        </p:txBody>
      </p:sp>
      <p:pic>
        <p:nvPicPr>
          <p:cNvPr id="198" name="Google Shape;198;p36"/>
          <p:cNvPicPr preferRelativeResize="0"/>
          <p:nvPr/>
        </p:nvPicPr>
        <p:blipFill>
          <a:blip r:embed="rId8">
            <a:alphaModFix/>
          </a:blip>
          <a:stretch>
            <a:fillRect/>
          </a:stretch>
        </p:blipFill>
        <p:spPr>
          <a:xfrm>
            <a:off x="5270661" y="4187455"/>
            <a:ext cx="792214" cy="792200"/>
          </a:xfrm>
          <a:prstGeom prst="rect">
            <a:avLst/>
          </a:prstGeom>
          <a:noFill/>
          <a:ln>
            <a:noFill/>
          </a:ln>
        </p:spPr>
      </p:pic>
      <p:sp>
        <p:nvSpPr>
          <p:cNvPr id="199" name="Google Shape;199;p36"/>
          <p:cNvSpPr txBox="1"/>
          <p:nvPr/>
        </p:nvSpPr>
        <p:spPr>
          <a:xfrm>
            <a:off x="3345625" y="878200"/>
            <a:ext cx="2311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A81BA"/>
                </a:solidFill>
              </a:rPr>
              <a:t>Yann LeCun</a:t>
            </a:r>
            <a:endParaRPr sz="2400">
              <a:solidFill>
                <a:srgbClr val="3A81BA"/>
              </a:solidFill>
            </a:endParaRPr>
          </a:p>
        </p:txBody>
      </p:sp>
      <p:sp>
        <p:nvSpPr>
          <p:cNvPr id="200" name="Google Shape;200;p36"/>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ConvNets Architecture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 in Color Images (eg. RGB, YCBCr...)</a:t>
            </a:r>
            <a:endParaRPr/>
          </a:p>
        </p:txBody>
      </p:sp>
      <p:sp>
        <p:nvSpPr>
          <p:cNvPr id="206" name="Google Shape;206;p37"/>
          <p:cNvSpPr txBox="1"/>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Ubuntu"/>
                <a:ea typeface="Ubuntu"/>
                <a:cs typeface="Ubuntu"/>
                <a:sym typeface="Ubuntu"/>
              </a:rPr>
              <a:t>A 5x5 convolution on a volume of depth 3 (e.g. an image) needs a filter (kernel) with 5x5x3 elements (weights) + a bias.</a:t>
            </a:r>
            <a:endParaRPr sz="1800">
              <a:latin typeface="Ubuntu"/>
              <a:ea typeface="Ubuntu"/>
              <a:cs typeface="Ubuntu"/>
              <a:sym typeface="Ubuntu"/>
            </a:endParaRPr>
          </a:p>
          <a:p>
            <a:pPr indent="0" lvl="0" marL="0" rtl="0" algn="l">
              <a:lnSpc>
                <a:spcPct val="115000"/>
              </a:lnSpc>
              <a:spcBef>
                <a:spcPts val="1600"/>
              </a:spcBef>
              <a:spcAft>
                <a:spcPts val="0"/>
              </a:spcAft>
              <a:buNone/>
            </a:pPr>
            <a:r>
              <a:rPr lang="en" sz="1800">
                <a:latin typeface="Ubuntu"/>
                <a:ea typeface="Ubuntu"/>
                <a:cs typeface="Ubuntu"/>
                <a:sym typeface="Ubuntu"/>
              </a:rPr>
              <a:t>Kernels move along 2 dimensions, that’s why these are 2D convolutions as well.</a:t>
            </a:r>
            <a:endParaRPr sz="1800">
              <a:latin typeface="Ubuntu"/>
              <a:ea typeface="Ubuntu"/>
              <a:cs typeface="Ubuntu"/>
              <a:sym typeface="Ubuntu"/>
            </a:endParaRPr>
          </a:p>
          <a:p>
            <a:pPr indent="0" lvl="0" marL="0" rtl="0" algn="l">
              <a:lnSpc>
                <a:spcPct val="115000"/>
              </a:lnSpc>
              <a:spcBef>
                <a:spcPts val="1600"/>
              </a:spcBef>
              <a:spcAft>
                <a:spcPts val="0"/>
              </a:spcAft>
              <a:buNone/>
            </a:pPr>
            <a:r>
              <a:t/>
            </a:r>
            <a:endParaRPr sz="1800">
              <a:latin typeface="Ubuntu"/>
              <a:ea typeface="Ubuntu"/>
              <a:cs typeface="Ubuntu"/>
              <a:sym typeface="Ubuntu"/>
            </a:endParaRPr>
          </a:p>
          <a:p>
            <a:pPr indent="0" lvl="0" marL="0" rtl="0" algn="l">
              <a:lnSpc>
                <a:spcPct val="115000"/>
              </a:lnSpc>
              <a:spcBef>
                <a:spcPts val="1600"/>
              </a:spcBef>
              <a:spcAft>
                <a:spcPts val="0"/>
              </a:spcAft>
              <a:buNone/>
            </a:pPr>
            <a:r>
              <a:t/>
            </a:r>
            <a:endParaRPr sz="1800">
              <a:latin typeface="Ubuntu"/>
              <a:ea typeface="Ubuntu"/>
              <a:cs typeface="Ubuntu"/>
              <a:sym typeface="Ubuntu"/>
            </a:endParaRPr>
          </a:p>
          <a:p>
            <a:pPr indent="0" lvl="0" marL="0" rtl="0" algn="l">
              <a:lnSpc>
                <a:spcPct val="115000"/>
              </a:lnSpc>
              <a:spcBef>
                <a:spcPts val="1600"/>
              </a:spcBef>
              <a:spcAft>
                <a:spcPts val="1600"/>
              </a:spcAft>
              <a:buNone/>
            </a:pPr>
            <a:r>
              <a:t/>
            </a:r>
            <a:endParaRPr sz="1800">
              <a:latin typeface="Ubuntu"/>
              <a:ea typeface="Ubuntu"/>
              <a:cs typeface="Ubuntu"/>
              <a:sym typeface="Ubuntu"/>
            </a:endParaRPr>
          </a:p>
        </p:txBody>
      </p:sp>
      <p:sp>
        <p:nvSpPr>
          <p:cNvPr id="207" name="Google Shape;207;p37"/>
          <p:cNvSpPr/>
          <p:nvPr/>
        </p:nvSpPr>
        <p:spPr>
          <a:xfrm>
            <a:off x="5622400" y="1078175"/>
            <a:ext cx="1149300" cy="3371400"/>
          </a:xfrm>
          <a:prstGeom prst="cube">
            <a:avLst>
              <a:gd fmla="val 86672" name="adj"/>
            </a:avLst>
          </a:prstGeom>
          <a:solidFill>
            <a:srgbClr val="FFEEE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7"/>
          <p:cNvSpPr/>
          <p:nvPr/>
        </p:nvSpPr>
        <p:spPr>
          <a:xfrm>
            <a:off x="6158800" y="2366825"/>
            <a:ext cx="276900" cy="673200"/>
          </a:xfrm>
          <a:prstGeom prst="cube">
            <a:avLst>
              <a:gd fmla="val 60391" name="adj"/>
            </a:avLst>
          </a:prstGeom>
          <a:solidFill>
            <a:srgbClr val="F4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7"/>
          <p:cNvSpPr txBox="1"/>
          <p:nvPr/>
        </p:nvSpPr>
        <p:spPr>
          <a:xfrm>
            <a:off x="5832300" y="1278450"/>
            <a:ext cx="5277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Ubuntu"/>
                <a:ea typeface="Ubuntu"/>
                <a:cs typeface="Ubuntu"/>
                <a:sym typeface="Ubuntu"/>
              </a:rPr>
              <a:t>32</a:t>
            </a:r>
            <a:endParaRPr sz="1000">
              <a:latin typeface="Ubuntu"/>
              <a:ea typeface="Ubuntu"/>
              <a:cs typeface="Ubuntu"/>
              <a:sym typeface="Ubuntu"/>
            </a:endParaRPr>
          </a:p>
        </p:txBody>
      </p:sp>
      <p:sp>
        <p:nvSpPr>
          <p:cNvPr id="210" name="Google Shape;210;p37"/>
          <p:cNvSpPr txBox="1"/>
          <p:nvPr/>
        </p:nvSpPr>
        <p:spPr>
          <a:xfrm>
            <a:off x="5228775" y="3040000"/>
            <a:ext cx="5277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Ubuntu"/>
                <a:ea typeface="Ubuntu"/>
                <a:cs typeface="Ubuntu"/>
                <a:sym typeface="Ubuntu"/>
              </a:rPr>
              <a:t>32</a:t>
            </a:r>
            <a:endParaRPr sz="1000">
              <a:latin typeface="Ubuntu"/>
              <a:ea typeface="Ubuntu"/>
              <a:cs typeface="Ubuntu"/>
              <a:sym typeface="Ubuntu"/>
            </a:endParaRPr>
          </a:p>
        </p:txBody>
      </p:sp>
      <p:sp>
        <p:nvSpPr>
          <p:cNvPr id="211" name="Google Shape;211;p37"/>
          <p:cNvSpPr txBox="1"/>
          <p:nvPr/>
        </p:nvSpPr>
        <p:spPr>
          <a:xfrm>
            <a:off x="5966350" y="2118075"/>
            <a:ext cx="5277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p:txBody>
      </p:sp>
      <p:sp>
        <p:nvSpPr>
          <p:cNvPr id="212" name="Google Shape;212;p37"/>
          <p:cNvSpPr txBox="1"/>
          <p:nvPr/>
        </p:nvSpPr>
        <p:spPr>
          <a:xfrm>
            <a:off x="5957700" y="2628100"/>
            <a:ext cx="2769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p:txBody>
      </p:sp>
      <p:sp>
        <p:nvSpPr>
          <p:cNvPr id="213" name="Google Shape;213;p37"/>
          <p:cNvSpPr txBox="1"/>
          <p:nvPr/>
        </p:nvSpPr>
        <p:spPr>
          <a:xfrm>
            <a:off x="5933200" y="2957700"/>
            <a:ext cx="527700" cy="41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p:txBody>
      </p:sp>
      <p:sp>
        <p:nvSpPr>
          <p:cNvPr id="214" name="Google Shape;214;p37"/>
          <p:cNvSpPr/>
          <p:nvPr/>
        </p:nvSpPr>
        <p:spPr>
          <a:xfrm>
            <a:off x="7316875" y="1017725"/>
            <a:ext cx="1149300" cy="3371400"/>
          </a:xfrm>
          <a:prstGeom prst="cube">
            <a:avLst>
              <a:gd fmla="val 97766" name="adj"/>
            </a:avLst>
          </a:prstGeom>
          <a:solidFill>
            <a:srgbClr val="D0E0E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37"/>
          <p:cNvCxnSpPr/>
          <p:nvPr/>
        </p:nvCxnSpPr>
        <p:spPr>
          <a:xfrm flipH="1" rot="10800000">
            <a:off x="6268125" y="2591450"/>
            <a:ext cx="1605000" cy="438900"/>
          </a:xfrm>
          <a:prstGeom prst="straightConnector1">
            <a:avLst/>
          </a:prstGeom>
          <a:noFill/>
          <a:ln cap="flat" cmpd="sng" w="9525">
            <a:solidFill>
              <a:srgbClr val="595959"/>
            </a:solidFill>
            <a:prstDash val="solid"/>
            <a:round/>
            <a:headEnd len="med" w="med" type="none"/>
            <a:tailEnd len="med" w="med" type="none"/>
          </a:ln>
        </p:spPr>
      </p:cxnSp>
      <p:cxnSp>
        <p:nvCxnSpPr>
          <p:cNvPr id="216" name="Google Shape;216;p37"/>
          <p:cNvCxnSpPr/>
          <p:nvPr/>
        </p:nvCxnSpPr>
        <p:spPr>
          <a:xfrm>
            <a:off x="6268125" y="2529975"/>
            <a:ext cx="1646700" cy="31200"/>
          </a:xfrm>
          <a:prstGeom prst="straightConnector1">
            <a:avLst/>
          </a:prstGeom>
          <a:noFill/>
          <a:ln cap="flat" cmpd="sng" w="9525">
            <a:solidFill>
              <a:srgbClr val="595959"/>
            </a:solidFill>
            <a:prstDash val="solid"/>
            <a:round/>
            <a:headEnd len="med" w="med" type="none"/>
            <a:tailEnd len="med" w="med" type="none"/>
          </a:ln>
        </p:spPr>
      </p:cxnSp>
      <p:cxnSp>
        <p:nvCxnSpPr>
          <p:cNvPr id="217" name="Google Shape;217;p37"/>
          <p:cNvCxnSpPr/>
          <p:nvPr/>
        </p:nvCxnSpPr>
        <p:spPr>
          <a:xfrm>
            <a:off x="6423400" y="2366825"/>
            <a:ext cx="1479000" cy="179100"/>
          </a:xfrm>
          <a:prstGeom prst="straightConnector1">
            <a:avLst/>
          </a:prstGeom>
          <a:noFill/>
          <a:ln cap="flat" cmpd="sng" w="9525">
            <a:solidFill>
              <a:srgbClr val="595959"/>
            </a:solidFill>
            <a:prstDash val="solid"/>
            <a:round/>
            <a:headEnd len="med" w="med" type="none"/>
            <a:tailEnd len="med" w="med" type="none"/>
          </a:ln>
        </p:spPr>
      </p:cxnSp>
      <p:cxnSp>
        <p:nvCxnSpPr>
          <p:cNvPr id="218" name="Google Shape;218;p37"/>
          <p:cNvCxnSpPr/>
          <p:nvPr/>
        </p:nvCxnSpPr>
        <p:spPr>
          <a:xfrm flipH="1" rot="10800000">
            <a:off x="6433850" y="2581550"/>
            <a:ext cx="1466100" cy="290700"/>
          </a:xfrm>
          <a:prstGeom prst="straightConnector1">
            <a:avLst/>
          </a:prstGeom>
          <a:noFill/>
          <a:ln cap="flat" cmpd="sng" w="9525">
            <a:solidFill>
              <a:srgbClr val="595959"/>
            </a:solidFill>
            <a:prstDash val="solid"/>
            <a:round/>
            <a:headEnd len="med" w="med" type="none"/>
            <a:tailEnd len="med" w="med" type="none"/>
          </a:ln>
        </p:spPr>
      </p:cxnSp>
      <p:sp>
        <p:nvSpPr>
          <p:cNvPr id="219" name="Google Shape;219;p37"/>
          <p:cNvSpPr/>
          <p:nvPr/>
        </p:nvSpPr>
        <p:spPr>
          <a:xfrm>
            <a:off x="7873125" y="2522200"/>
            <a:ext cx="67500" cy="105900"/>
          </a:xfrm>
          <a:prstGeom prst="cube">
            <a:avLst>
              <a:gd fmla="val 45333" name="adj"/>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37"/>
          <p:cNvSpPr txBox="1"/>
          <p:nvPr/>
        </p:nvSpPr>
        <p:spPr>
          <a:xfrm>
            <a:off x="0" y="4836425"/>
            <a:ext cx="79149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Figure</a:t>
            </a:r>
            <a:r>
              <a:rPr lang="en" sz="1200">
                <a:latin typeface="Ubuntu"/>
                <a:ea typeface="Ubuntu"/>
                <a:cs typeface="Ubuntu"/>
                <a:sym typeface="Ubuntu"/>
              </a:rPr>
              <a:t>: Fei-Fei Li et al, </a:t>
            </a:r>
            <a:r>
              <a:rPr lang="en" sz="1200" u="sng">
                <a:solidFill>
                  <a:schemeClr val="hlink"/>
                </a:solidFill>
                <a:latin typeface="Ubuntu"/>
                <a:ea typeface="Ubuntu"/>
                <a:cs typeface="Ubuntu"/>
                <a:sym typeface="Ubuntu"/>
                <a:hlinkClick r:id="rId3"/>
              </a:rPr>
              <a:t>“CS231n: Convolutional Neural Networks for Visual Recognition”</a:t>
            </a:r>
            <a:r>
              <a:rPr lang="en" sz="1200">
                <a:latin typeface="Ubuntu"/>
                <a:ea typeface="Ubuntu"/>
                <a:cs typeface="Ubuntu"/>
                <a:sym typeface="Ubuntu"/>
              </a:rPr>
              <a:t>, Stanford University.</a:t>
            </a:r>
            <a:endParaRPr sz="1200">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ConvNets in Color Images (eg. RGB, YCBCr...)</a:t>
            </a:r>
            <a:endParaRPr/>
          </a:p>
        </p:txBody>
      </p:sp>
      <p:sp>
        <p:nvSpPr>
          <p:cNvPr id="227" name="Google Shape;22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38"/>
          <p:cNvSpPr txBox="1"/>
          <p:nvPr/>
        </p:nvSpPr>
        <p:spPr>
          <a:xfrm>
            <a:off x="-36875" y="4632950"/>
            <a:ext cx="8582100" cy="498000"/>
          </a:xfrm>
          <a:prstGeom prst="rect">
            <a:avLst/>
          </a:prstGeom>
          <a:noFill/>
          <a:ln>
            <a:noFill/>
          </a:ln>
        </p:spPr>
        <p:txBody>
          <a:bodyPr anchorCtr="0" anchor="t" bIns="76025" lIns="76025" spcFirstLastPara="1" rIns="76025" wrap="square" tIns="76025">
            <a:noAutofit/>
          </a:bodyPr>
          <a:lstStyle/>
          <a:p>
            <a:pPr indent="0" lvl="0" marL="0" rtl="0" algn="l">
              <a:spcBef>
                <a:spcPts val="0"/>
              </a:spcBef>
              <a:spcAft>
                <a:spcPts val="0"/>
              </a:spcAft>
              <a:buNone/>
            </a:pPr>
            <a:r>
              <a:rPr b="1" lang="en" sz="1200">
                <a:solidFill>
                  <a:srgbClr val="222222"/>
                </a:solidFill>
                <a:latin typeface="Ubuntu"/>
                <a:ea typeface="Ubuntu"/>
                <a:cs typeface="Ubuntu"/>
                <a:sym typeface="Ubuntu"/>
              </a:rPr>
              <a:t>#AlexNet</a:t>
            </a:r>
            <a:r>
              <a:rPr lang="en" sz="1200">
                <a:solidFill>
                  <a:srgbClr val="222222"/>
                </a:solidFill>
                <a:latin typeface="Ubuntu"/>
                <a:ea typeface="Ubuntu"/>
                <a:cs typeface="Ubuntu"/>
                <a:sym typeface="Ubuntu"/>
              </a:rPr>
              <a:t> Krizhevsky, Alex, Ilya Sutskever, and Geoffrey E. Hinton. </a:t>
            </a:r>
            <a:r>
              <a:rPr lang="en" sz="1200" u="sng">
                <a:solidFill>
                  <a:srgbClr val="1155CC"/>
                </a:solidFill>
                <a:latin typeface="Ubuntu"/>
                <a:ea typeface="Ubuntu"/>
                <a:cs typeface="Ubuntu"/>
                <a:sym typeface="Ubuntu"/>
                <a:hlinkClick r:id="rId3">
                  <a:extLst>
                    <a:ext uri="{A12FA001-AC4F-418D-AE19-62706E023703}">
                      <ahyp:hlinkClr val="tx"/>
                    </a:ext>
                  </a:extLst>
                </a:hlinkClick>
              </a:rPr>
              <a:t>"Imagenet classification with deep convolutional neural networks."</a:t>
            </a:r>
            <a:r>
              <a:rPr lang="en" sz="1200">
                <a:solidFill>
                  <a:srgbClr val="222222"/>
                </a:solidFill>
                <a:latin typeface="Ubuntu"/>
                <a:ea typeface="Ubuntu"/>
                <a:cs typeface="Ubuntu"/>
                <a:sym typeface="Ubuntu"/>
              </a:rPr>
              <a:t> NIPS 2012</a:t>
            </a:r>
            <a:endParaRPr sz="1200">
              <a:solidFill>
                <a:srgbClr val="222222"/>
              </a:solidFill>
              <a:latin typeface="Ubuntu"/>
              <a:ea typeface="Ubuntu"/>
              <a:cs typeface="Ubuntu"/>
              <a:sym typeface="Ubuntu"/>
            </a:endParaRPr>
          </a:p>
        </p:txBody>
      </p:sp>
      <p:pic>
        <p:nvPicPr>
          <p:cNvPr id="229" name="Google Shape;229;p38"/>
          <p:cNvPicPr preferRelativeResize="0"/>
          <p:nvPr/>
        </p:nvPicPr>
        <p:blipFill>
          <a:blip r:embed="rId4">
            <a:alphaModFix/>
          </a:blip>
          <a:stretch>
            <a:fillRect/>
          </a:stretch>
        </p:blipFill>
        <p:spPr>
          <a:xfrm>
            <a:off x="1408336" y="1091125"/>
            <a:ext cx="7358038" cy="2817825"/>
          </a:xfrm>
          <a:prstGeom prst="rect">
            <a:avLst/>
          </a:prstGeom>
          <a:noFill/>
          <a:ln>
            <a:noFill/>
          </a:ln>
        </p:spPr>
      </p:pic>
      <p:pic>
        <p:nvPicPr>
          <p:cNvPr id="230" name="Google Shape;230;p38"/>
          <p:cNvPicPr preferRelativeResize="0"/>
          <p:nvPr/>
        </p:nvPicPr>
        <p:blipFill>
          <a:blip r:embed="rId5">
            <a:alphaModFix/>
          </a:blip>
          <a:stretch>
            <a:fillRect/>
          </a:stretch>
        </p:blipFill>
        <p:spPr>
          <a:xfrm>
            <a:off x="125300" y="1768046"/>
            <a:ext cx="1283035" cy="1456780"/>
          </a:xfrm>
          <a:prstGeom prst="rect">
            <a:avLst/>
          </a:prstGeom>
          <a:noFill/>
          <a:ln>
            <a:noFill/>
          </a:ln>
        </p:spPr>
      </p:pic>
      <p:cxnSp>
        <p:nvCxnSpPr>
          <p:cNvPr id="231" name="Google Shape;231;p38"/>
          <p:cNvCxnSpPr/>
          <p:nvPr/>
        </p:nvCxnSpPr>
        <p:spPr>
          <a:xfrm flipH="1" rot="10800000">
            <a:off x="8568089" y="2167266"/>
            <a:ext cx="498600" cy="19800"/>
          </a:xfrm>
          <a:prstGeom prst="straightConnector1">
            <a:avLst/>
          </a:prstGeom>
          <a:noFill/>
          <a:ln cap="flat" cmpd="sng" w="19050">
            <a:solidFill>
              <a:srgbClr val="FF9900"/>
            </a:solidFill>
            <a:prstDash val="solid"/>
            <a:round/>
            <a:headEnd len="med" w="med" type="none"/>
            <a:tailEnd len="med" w="med" type="triangle"/>
          </a:ln>
        </p:spPr>
      </p:cxnSp>
      <p:cxnSp>
        <p:nvCxnSpPr>
          <p:cNvPr id="232" name="Google Shape;232;p38"/>
          <p:cNvCxnSpPr/>
          <p:nvPr/>
        </p:nvCxnSpPr>
        <p:spPr>
          <a:xfrm>
            <a:off x="8413516" y="2197472"/>
            <a:ext cx="164100" cy="0"/>
          </a:xfrm>
          <a:prstGeom prst="straightConnector1">
            <a:avLst/>
          </a:prstGeom>
          <a:noFill/>
          <a:ln cap="flat" cmpd="sng" w="76200">
            <a:solidFill>
              <a:srgbClr val="FF9900"/>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38" name="Google Shape;238;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Architecture</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b="1" lang="en">
                <a:solidFill>
                  <a:srgbClr val="000000"/>
                </a:solidFill>
                <a:latin typeface="Ubuntu"/>
                <a:ea typeface="Ubuntu"/>
                <a:cs typeface="Ubuntu"/>
                <a:sym typeface="Ubuntu"/>
              </a:rPr>
              <a:t>Interpretability</a:t>
            </a:r>
            <a:endParaRPr b="1">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Computation</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Receptive Fields</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Convoluzionization</a:t>
            </a:r>
            <a:endParaRPr>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Applications</a:t>
            </a:r>
            <a:endParaRPr>
              <a:latin typeface="Ubuntu"/>
              <a:ea typeface="Ubuntu"/>
              <a:cs typeface="Ubuntu"/>
              <a:sym typeface="Ubuntu"/>
            </a:endParaRPr>
          </a:p>
        </p:txBody>
      </p:sp>
      <p:sp>
        <p:nvSpPr>
          <p:cNvPr id="239" name="Google Shape;23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ConvNets Architecture</a:t>
            </a:r>
            <a:endParaRPr/>
          </a:p>
        </p:txBody>
      </p:sp>
      <p:sp>
        <p:nvSpPr>
          <p:cNvPr id="245" name="Google Shape;24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6" name="Google Shape;246;p40">
            <a:hlinkClick r:id="rId3"/>
          </p:cNvPr>
          <p:cNvPicPr preferRelativeResize="0"/>
          <p:nvPr/>
        </p:nvPicPr>
        <p:blipFill>
          <a:blip r:embed="rId4">
            <a:alphaModFix/>
          </a:blip>
          <a:stretch>
            <a:fillRect/>
          </a:stretch>
        </p:blipFill>
        <p:spPr>
          <a:xfrm>
            <a:off x="388300" y="1132625"/>
            <a:ext cx="7908257" cy="3276349"/>
          </a:xfrm>
          <a:prstGeom prst="rect">
            <a:avLst/>
          </a:prstGeom>
          <a:noFill/>
          <a:ln>
            <a:noFill/>
          </a:ln>
        </p:spPr>
      </p:pic>
      <p:sp>
        <p:nvSpPr>
          <p:cNvPr id="247" name="Google Shape;247;p40"/>
          <p:cNvSpPr txBox="1"/>
          <p:nvPr/>
        </p:nvSpPr>
        <p:spPr>
          <a:xfrm>
            <a:off x="235925" y="559025"/>
            <a:ext cx="84966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latin typeface="Ubuntu"/>
                <a:ea typeface="Ubuntu"/>
                <a:cs typeface="Ubuntu"/>
                <a:sym typeface="Ubuntu"/>
              </a:rPr>
              <a:t>Demo</a:t>
            </a:r>
            <a:r>
              <a:rPr lang="en" sz="1800">
                <a:latin typeface="Ubuntu"/>
                <a:ea typeface="Ubuntu"/>
                <a:cs typeface="Ubuntu"/>
                <a:sym typeface="Ubuntu"/>
              </a:rPr>
              <a:t>: </a:t>
            </a:r>
            <a:r>
              <a:rPr lang="en" sz="1800" u="sng">
                <a:solidFill>
                  <a:srgbClr val="1155CC"/>
                </a:solidFill>
                <a:latin typeface="Ubuntu"/>
                <a:ea typeface="Ubuntu"/>
                <a:cs typeface="Ubuntu"/>
                <a:sym typeface="Ubuntu"/>
                <a:hlinkClick r:id="rId5">
                  <a:extLst>
                    <a:ext uri="{A12FA001-AC4F-418D-AE19-62706E023703}">
                      <ahyp:hlinkClr val="tx"/>
                    </a:ext>
                  </a:extLst>
                </a:hlinkClick>
              </a:rPr>
              <a:t>3D Visualization of a Convolutional Neural Network</a:t>
            </a:r>
            <a:endParaRPr sz="1800">
              <a:latin typeface="Ubuntu"/>
              <a:ea typeface="Ubuntu"/>
              <a:cs typeface="Ubuntu"/>
              <a:sym typeface="Ubuntu"/>
            </a:endParaRPr>
          </a:p>
        </p:txBody>
      </p:sp>
      <p:sp>
        <p:nvSpPr>
          <p:cNvPr id="248" name="Google Shape;248;p40"/>
          <p:cNvSpPr txBox="1"/>
          <p:nvPr/>
        </p:nvSpPr>
        <p:spPr>
          <a:xfrm>
            <a:off x="0" y="4587025"/>
            <a:ext cx="8809800" cy="467700"/>
          </a:xfrm>
          <a:prstGeom prst="rect">
            <a:avLst/>
          </a:prstGeom>
          <a:noFill/>
          <a:ln>
            <a:noFill/>
          </a:ln>
        </p:spPr>
        <p:txBody>
          <a:bodyPr anchorCtr="0" anchor="t" bIns="91425" lIns="91425" spcFirstLastPara="1" rIns="91425" wrap="square" tIns="91425">
            <a:noAutofit/>
          </a:bodyPr>
          <a:lstStyle/>
          <a:p>
            <a:pPr indent="0" lvl="0" marL="0" rtl="0" algn="l">
              <a:lnSpc>
                <a:spcPct val="124000"/>
              </a:lnSpc>
              <a:spcBef>
                <a:spcPts val="0"/>
              </a:spcBef>
              <a:spcAft>
                <a:spcPts val="0"/>
              </a:spcAft>
              <a:buNone/>
            </a:pPr>
            <a:r>
              <a:rPr lang="en" sz="1200">
                <a:solidFill>
                  <a:srgbClr val="222222"/>
                </a:solidFill>
                <a:highlight>
                  <a:srgbClr val="FFFFFF"/>
                </a:highlight>
                <a:latin typeface="Ubuntu"/>
                <a:ea typeface="Ubuntu"/>
                <a:cs typeface="Ubuntu"/>
                <a:sym typeface="Ubuntu"/>
              </a:rPr>
              <a:t>Harley, Adam W. </a:t>
            </a:r>
            <a:r>
              <a:rPr lang="en" sz="1200" u="sng">
                <a:solidFill>
                  <a:srgbClr val="1155CC"/>
                </a:solidFill>
                <a:highlight>
                  <a:srgbClr val="FFFFFF"/>
                </a:highlight>
                <a:latin typeface="Ubuntu"/>
                <a:ea typeface="Ubuntu"/>
                <a:cs typeface="Ubuntu"/>
                <a:sym typeface="Ubuntu"/>
                <a:hlinkClick r:id="rId6">
                  <a:extLst>
                    <a:ext uri="{A12FA001-AC4F-418D-AE19-62706E023703}">
                      <ahyp:hlinkClr val="tx"/>
                    </a:ext>
                  </a:extLst>
                </a:hlinkClick>
              </a:rPr>
              <a:t>"An Interactive Node-Link Visualization of Convolutional Neural Networks."</a:t>
            </a:r>
            <a:r>
              <a:rPr lang="en" sz="1200">
                <a:solidFill>
                  <a:srgbClr val="222222"/>
                </a:solidFill>
                <a:highlight>
                  <a:srgbClr val="FFFFFF"/>
                </a:highlight>
                <a:latin typeface="Ubuntu"/>
                <a:ea typeface="Ubuntu"/>
                <a:cs typeface="Ubuntu"/>
                <a:sym typeface="Ubuntu"/>
              </a:rPr>
              <a:t> In Advances in Visual Computing, pp. 867-877. Springer International Publishing, 2015.</a:t>
            </a:r>
            <a:endParaRPr sz="1200">
              <a:latin typeface="Ubuntu"/>
              <a:ea typeface="Ubuntu"/>
              <a:cs typeface="Ubuntu"/>
              <a:sym typeface="Ubuntu"/>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ConvNets Architecture</a:t>
            </a:r>
            <a:endParaRPr/>
          </a:p>
        </p:txBody>
      </p:sp>
      <p:sp>
        <p:nvSpPr>
          <p:cNvPr id="254" name="Google Shape;25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41"/>
          <p:cNvSpPr txBox="1"/>
          <p:nvPr/>
        </p:nvSpPr>
        <p:spPr>
          <a:xfrm>
            <a:off x="312125" y="787625"/>
            <a:ext cx="84966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latin typeface="Ubuntu"/>
                <a:ea typeface="Ubuntu"/>
                <a:cs typeface="Ubuntu"/>
                <a:sym typeface="Ubuntu"/>
              </a:rPr>
              <a:t>Demo</a:t>
            </a:r>
            <a:r>
              <a:rPr lang="en" sz="1800">
                <a:latin typeface="Ubuntu"/>
                <a:ea typeface="Ubuntu"/>
                <a:cs typeface="Ubuntu"/>
                <a:sym typeface="Ubuntu"/>
              </a:rPr>
              <a:t>: </a:t>
            </a:r>
            <a:r>
              <a:rPr lang="en" sz="1800" u="sng">
                <a:solidFill>
                  <a:srgbClr val="1155CC"/>
                </a:solidFill>
                <a:latin typeface="Ubuntu"/>
                <a:ea typeface="Ubuntu"/>
                <a:cs typeface="Ubuntu"/>
                <a:sym typeface="Ubuntu"/>
                <a:hlinkClick r:id="rId3">
                  <a:extLst>
                    <a:ext uri="{A12FA001-AC4F-418D-AE19-62706E023703}">
                      <ahyp:hlinkClr val="tx"/>
                    </a:ext>
                  </a:extLst>
                </a:hlinkClick>
              </a:rPr>
              <a:t>Classify MNIST digits with a Convolutional Neural Network </a:t>
            </a:r>
            <a:endParaRPr sz="1800">
              <a:latin typeface="Ubuntu"/>
              <a:ea typeface="Ubuntu"/>
              <a:cs typeface="Ubuntu"/>
              <a:sym typeface="Ubuntu"/>
            </a:endParaRPr>
          </a:p>
        </p:txBody>
      </p:sp>
      <p:pic>
        <p:nvPicPr>
          <p:cNvPr descr="Captura de pantalla 2015-11-19 a les 10.11.33.png" id="256" name="Google Shape;256;p41">
            <a:hlinkClick r:id="rId4"/>
          </p:cNvPr>
          <p:cNvPicPr preferRelativeResize="0"/>
          <p:nvPr/>
        </p:nvPicPr>
        <p:blipFill>
          <a:blip r:embed="rId5">
            <a:alphaModFix/>
          </a:blip>
          <a:stretch>
            <a:fillRect/>
          </a:stretch>
        </p:blipFill>
        <p:spPr>
          <a:xfrm>
            <a:off x="597175" y="1434876"/>
            <a:ext cx="5021749" cy="1371725"/>
          </a:xfrm>
          <a:prstGeom prst="rect">
            <a:avLst/>
          </a:prstGeom>
          <a:noFill/>
          <a:ln>
            <a:noFill/>
          </a:ln>
        </p:spPr>
      </p:pic>
      <p:pic>
        <p:nvPicPr>
          <p:cNvPr descr="mnist.png" id="257" name="Google Shape;257;p41"/>
          <p:cNvPicPr preferRelativeResize="0"/>
          <p:nvPr/>
        </p:nvPicPr>
        <p:blipFill>
          <a:blip r:embed="rId6">
            <a:alphaModFix/>
          </a:blip>
          <a:stretch>
            <a:fillRect/>
          </a:stretch>
        </p:blipFill>
        <p:spPr>
          <a:xfrm>
            <a:off x="5889575" y="1496913"/>
            <a:ext cx="3117250" cy="3117250"/>
          </a:xfrm>
          <a:prstGeom prst="rect">
            <a:avLst/>
          </a:prstGeom>
          <a:noFill/>
          <a:ln>
            <a:noFill/>
          </a:ln>
        </p:spPr>
      </p:pic>
      <p:pic>
        <p:nvPicPr>
          <p:cNvPr descr="me.jpg" id="258" name="Google Shape;258;p41"/>
          <p:cNvPicPr preferRelativeResize="0"/>
          <p:nvPr/>
        </p:nvPicPr>
        <p:blipFill>
          <a:blip r:embed="rId7">
            <a:alphaModFix/>
          </a:blip>
          <a:stretch>
            <a:fillRect/>
          </a:stretch>
        </p:blipFill>
        <p:spPr>
          <a:xfrm>
            <a:off x="351450" y="2806600"/>
            <a:ext cx="1269975" cy="1269975"/>
          </a:xfrm>
          <a:prstGeom prst="rect">
            <a:avLst/>
          </a:prstGeom>
          <a:noFill/>
          <a:ln>
            <a:noFill/>
          </a:ln>
        </p:spPr>
      </p:pic>
      <p:sp>
        <p:nvSpPr>
          <p:cNvPr id="259" name="Google Shape;259;p41"/>
          <p:cNvSpPr txBox="1"/>
          <p:nvPr/>
        </p:nvSpPr>
        <p:spPr>
          <a:xfrm>
            <a:off x="1931350" y="2730525"/>
            <a:ext cx="3648300" cy="1942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latin typeface="Ubuntu"/>
                <a:ea typeface="Ubuntu"/>
                <a:cs typeface="Ubuntu"/>
                <a:sym typeface="Ubuntu"/>
              </a:rPr>
              <a:t>“ConvNetJS is a Javascript library for training Deep Learning models (mainly Neural Networks) entirely in your browser. Open a tab and you're training. No software requirements, no compilers, no installations, no GPUs, no sweat.”</a:t>
            </a:r>
            <a:endParaRPr>
              <a:latin typeface="Ubuntu"/>
              <a:ea typeface="Ubuntu"/>
              <a:cs typeface="Ubuntu"/>
              <a:sym typeface="Ubuntu"/>
            </a:endParaRPr>
          </a:p>
        </p:txBody>
      </p:sp>
      <p:pic>
        <p:nvPicPr>
          <p:cNvPr descr="stanford_logo.png" id="260" name="Google Shape;260;p41"/>
          <p:cNvPicPr preferRelativeResize="0"/>
          <p:nvPr/>
        </p:nvPicPr>
        <p:blipFill>
          <a:blip r:embed="rId8">
            <a:alphaModFix/>
          </a:blip>
          <a:stretch>
            <a:fillRect/>
          </a:stretch>
        </p:blipFill>
        <p:spPr>
          <a:xfrm>
            <a:off x="581800" y="4133650"/>
            <a:ext cx="857400" cy="857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4" name="Shape 264"/>
        <p:cNvGrpSpPr/>
        <p:nvPr/>
      </p:nvGrpSpPr>
      <p:grpSpPr>
        <a:xfrm>
          <a:off x="0" y="0"/>
          <a:ext cx="0" cy="0"/>
          <a:chOff x="0" y="0"/>
          <a:chExt cx="0" cy="0"/>
        </a:xfrm>
      </p:grpSpPr>
      <p:sp>
        <p:nvSpPr>
          <p:cNvPr id="265" name="Google Shape;26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This is a demo video for the manuscript: &quot;CNN Explainer: Learning Convolutional Neural Networks with Interactive Visualization&quot; &#10;&#10;&#10;Music: Carefree by Kevin MacLeod&#10;Link: https://filmmusic.io/song/3476-carefree&#10;License: http://creativecommons.org/licenses/by/4.0/" id="266" name="Google Shape;266;p42" title="Demo Video &quot;CNN Explainer: Learning Convolutional Neural Networks with Interactive Visualization&quot;">
            <a:hlinkClick r:id="rId3"/>
          </p:cNvPr>
          <p:cNvPicPr preferRelativeResize="0"/>
          <p:nvPr/>
        </p:nvPicPr>
        <p:blipFill>
          <a:blip r:embed="rId4">
            <a:alphaModFix/>
          </a:blip>
          <a:stretch>
            <a:fillRect/>
          </a:stretch>
        </p:blipFill>
        <p:spPr>
          <a:xfrm>
            <a:off x="1589000" y="0"/>
            <a:ext cx="5874125" cy="4405600"/>
          </a:xfrm>
          <a:prstGeom prst="rect">
            <a:avLst/>
          </a:prstGeom>
          <a:noFill/>
          <a:ln>
            <a:noFill/>
          </a:ln>
        </p:spPr>
      </p:pic>
      <p:sp>
        <p:nvSpPr>
          <p:cNvPr id="267" name="Google Shape;267;p42"/>
          <p:cNvSpPr txBox="1"/>
          <p:nvPr/>
        </p:nvSpPr>
        <p:spPr>
          <a:xfrm>
            <a:off x="115525" y="4556750"/>
            <a:ext cx="8582100" cy="498000"/>
          </a:xfrm>
          <a:prstGeom prst="rect">
            <a:avLst/>
          </a:prstGeom>
          <a:noFill/>
          <a:ln>
            <a:noFill/>
          </a:ln>
        </p:spPr>
        <p:txBody>
          <a:bodyPr anchorCtr="0" anchor="t" bIns="76025" lIns="76025" spcFirstLastPara="1" rIns="76025" wrap="square" tIns="76025">
            <a:noAutofit/>
          </a:bodyPr>
          <a:lstStyle/>
          <a:p>
            <a:pPr indent="0" lvl="0" marL="0" rtl="0" algn="l">
              <a:spcBef>
                <a:spcPts val="0"/>
              </a:spcBef>
              <a:spcAft>
                <a:spcPts val="0"/>
              </a:spcAft>
              <a:buNone/>
            </a:pPr>
            <a:r>
              <a:rPr b="1" lang="en" sz="1200">
                <a:solidFill>
                  <a:srgbClr val="FFFFFF"/>
                </a:solidFill>
                <a:latin typeface="Ubuntu"/>
                <a:ea typeface="Ubuntu"/>
                <a:cs typeface="Ubuntu"/>
                <a:sym typeface="Ubuntu"/>
              </a:rPr>
              <a:t>#CNNExplainer</a:t>
            </a:r>
            <a:r>
              <a:rPr lang="en" sz="1200">
                <a:solidFill>
                  <a:srgbClr val="FFFFFF"/>
                </a:solidFill>
                <a:latin typeface="Ubuntu"/>
                <a:ea typeface="Ubuntu"/>
                <a:cs typeface="Ubuntu"/>
                <a:sym typeface="Ubuntu"/>
              </a:rPr>
              <a:t> Wang, Z. J., Turko, R., Shaikh, O., Park, H., Das, N., Hohman, F., ... &amp; Chau, D. H. (2020). </a:t>
            </a:r>
            <a:r>
              <a:rPr lang="en" sz="1200" u="sng">
                <a:solidFill>
                  <a:srgbClr val="FFFFFF"/>
                </a:solidFill>
                <a:latin typeface="Ubuntu"/>
                <a:ea typeface="Ubuntu"/>
                <a:cs typeface="Ubuntu"/>
                <a:sym typeface="Ubuntu"/>
                <a:hlinkClick r:id="rId5">
                  <a:extLst>
                    <a:ext uri="{A12FA001-AC4F-418D-AE19-62706E023703}">
                      <ahyp:hlinkClr val="tx"/>
                    </a:ext>
                  </a:extLst>
                </a:hlinkClick>
              </a:rPr>
              <a:t>CNN Explainer: Learning Convolutional Neural Networks with Interactive Visualization</a:t>
            </a:r>
            <a:r>
              <a:rPr lang="en" sz="1200">
                <a:solidFill>
                  <a:srgbClr val="FFFFFF"/>
                </a:solidFill>
                <a:latin typeface="Ubuntu"/>
                <a:ea typeface="Ubuntu"/>
                <a:cs typeface="Ubuntu"/>
                <a:sym typeface="Ubuntu"/>
              </a:rPr>
              <a:t>. IEEE VIS 2020.</a:t>
            </a:r>
            <a:endParaRPr sz="1200">
              <a:solidFill>
                <a:srgbClr val="FFFFFF"/>
              </a:solidFill>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831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using CNNs for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3" name="Google Shape;273;p43"/>
          <p:cNvSpPr txBox="1"/>
          <p:nvPr>
            <p:ph idx="1" type="body"/>
          </p:nvPr>
        </p:nvSpPr>
        <p:spPr>
          <a:xfrm>
            <a:off x="188875" y="945200"/>
            <a:ext cx="5264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latin typeface="Ubuntu"/>
                <a:ea typeface="Ubuntu"/>
                <a:cs typeface="Ubuntu"/>
                <a:sym typeface="Ubuntu"/>
              </a:rPr>
              <a:t>The patterns they learn are </a:t>
            </a:r>
            <a:r>
              <a:rPr b="1" lang="en">
                <a:latin typeface="Ubuntu"/>
                <a:ea typeface="Ubuntu"/>
                <a:cs typeface="Ubuntu"/>
                <a:sym typeface="Ubuntu"/>
              </a:rPr>
              <a:t>translation invariant</a:t>
            </a:r>
            <a:r>
              <a:rPr lang="en">
                <a:latin typeface="Ubuntu"/>
                <a:ea typeface="Ubuntu"/>
                <a:cs typeface="Ubuntu"/>
                <a:sym typeface="Ubuntu"/>
              </a:rPr>
              <a:t>:</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Each filter will learn to detect a certain pattern, that can be recognized in any location of the image. Then these filters are translation invariant. This is data efficient, and with less training samples CNNs can learn representations that can generalize. </a:t>
            </a:r>
            <a:endParaRPr>
              <a:latin typeface="Ubuntu"/>
              <a:ea typeface="Ubuntu"/>
              <a:cs typeface="Ubuntu"/>
              <a:sym typeface="Ubuntu"/>
            </a:endParaRPr>
          </a:p>
          <a:p>
            <a:pPr indent="-342900" lvl="0" marL="457200" rtl="0" algn="l">
              <a:spcBef>
                <a:spcPts val="0"/>
              </a:spcBef>
              <a:spcAft>
                <a:spcPts val="0"/>
              </a:spcAft>
              <a:buSzPts val="1800"/>
              <a:buChar char="●"/>
            </a:pPr>
            <a:r>
              <a:rPr lang="en">
                <a:latin typeface="Ubuntu"/>
                <a:ea typeface="Ubuntu"/>
                <a:cs typeface="Ubuntu"/>
                <a:sym typeface="Ubuntu"/>
              </a:rPr>
              <a:t>They can learn </a:t>
            </a:r>
            <a:r>
              <a:rPr b="1" lang="en">
                <a:latin typeface="Ubuntu"/>
                <a:ea typeface="Ubuntu"/>
                <a:cs typeface="Ubuntu"/>
                <a:sym typeface="Ubuntu"/>
              </a:rPr>
              <a:t>hierarchies of patterns</a:t>
            </a:r>
            <a:r>
              <a:rPr lang="en">
                <a:latin typeface="Ubuntu"/>
                <a:ea typeface="Ubuntu"/>
                <a:cs typeface="Ubuntu"/>
                <a:sym typeface="Ubuntu"/>
              </a:rPr>
              <a:t>.</a:t>
            </a:r>
            <a:endParaRPr>
              <a:latin typeface="Ubuntu"/>
              <a:ea typeface="Ubuntu"/>
              <a:cs typeface="Ubuntu"/>
              <a:sym typeface="Ubuntu"/>
            </a:endParaRPr>
          </a:p>
          <a:p>
            <a:pPr indent="-317500" lvl="1" marL="914400" rtl="0" algn="l">
              <a:spcBef>
                <a:spcPts val="0"/>
              </a:spcBef>
              <a:spcAft>
                <a:spcPts val="0"/>
              </a:spcAft>
              <a:buSzPts val="1400"/>
              <a:buFont typeface="Ubuntu"/>
              <a:buChar char="○"/>
            </a:pPr>
            <a:r>
              <a:rPr lang="en">
                <a:latin typeface="Ubuntu"/>
                <a:ea typeface="Ubuntu"/>
                <a:cs typeface="Ubuntu"/>
                <a:sym typeface="Ubuntu"/>
              </a:rPr>
              <a:t>A first convolutional layer will learn small local patterns, and the following convolutional layers will learn larger patterns made of features of the first layers, and so on. Then convnets can learn complex and abstract visual concepts. </a:t>
            </a:r>
            <a:endParaRPr>
              <a:latin typeface="Ubuntu"/>
              <a:ea typeface="Ubuntu"/>
              <a:cs typeface="Ubuntu"/>
              <a:sym typeface="Ubuntu"/>
            </a:endParaRPr>
          </a:p>
        </p:txBody>
      </p:sp>
      <p:pic>
        <p:nvPicPr>
          <p:cNvPr id="274" name="Google Shape;274;p43"/>
          <p:cNvPicPr preferRelativeResize="0"/>
          <p:nvPr/>
        </p:nvPicPr>
        <p:blipFill>
          <a:blip r:embed="rId3">
            <a:alphaModFix/>
          </a:blip>
          <a:stretch>
            <a:fillRect/>
          </a:stretch>
        </p:blipFill>
        <p:spPr>
          <a:xfrm>
            <a:off x="5505675" y="1403025"/>
            <a:ext cx="3459350" cy="2816125"/>
          </a:xfrm>
          <a:prstGeom prst="rect">
            <a:avLst/>
          </a:prstGeom>
          <a:noFill/>
          <a:ln>
            <a:noFill/>
          </a:ln>
        </p:spPr>
      </p:pic>
      <p:sp>
        <p:nvSpPr>
          <p:cNvPr id="275" name="Google Shape;27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43"/>
          <p:cNvSpPr txBox="1"/>
          <p:nvPr/>
        </p:nvSpPr>
        <p:spPr>
          <a:xfrm>
            <a:off x="2875" y="4832125"/>
            <a:ext cx="70599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Figure</a:t>
            </a:r>
            <a:r>
              <a:rPr lang="en" sz="1200">
                <a:latin typeface="Ubuntu"/>
                <a:ea typeface="Ubuntu"/>
                <a:cs typeface="Ubuntu"/>
                <a:sym typeface="Ubuntu"/>
              </a:rPr>
              <a:t>: François Chollet, </a:t>
            </a:r>
            <a:r>
              <a:rPr lang="en" sz="1200" u="sng">
                <a:solidFill>
                  <a:schemeClr val="hlink"/>
                </a:solidFill>
                <a:latin typeface="Ubuntu"/>
                <a:ea typeface="Ubuntu"/>
                <a:cs typeface="Ubuntu"/>
                <a:sym typeface="Ubuntu"/>
                <a:hlinkClick r:id="rId4"/>
              </a:rPr>
              <a:t>”Deep Learning with Python”</a:t>
            </a:r>
            <a:r>
              <a:rPr lang="en" sz="1200">
                <a:latin typeface="Ubuntu"/>
                <a:ea typeface="Ubuntu"/>
                <a:cs typeface="Ubuntu"/>
                <a:sym typeface="Ubuntu"/>
              </a:rPr>
              <a:t>, Mannnig Publications 2017.</a:t>
            </a:r>
            <a:endParaRPr sz="1200">
              <a:latin typeface="Ubuntu"/>
              <a:ea typeface="Ubuntu"/>
              <a:cs typeface="Ubuntu"/>
              <a:sym typeface="Ubuntu"/>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82" name="Google Shape;282;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Architecture</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Interpretability</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b="1" lang="en">
                <a:solidFill>
                  <a:srgbClr val="000000"/>
                </a:solidFill>
                <a:latin typeface="Ubuntu"/>
                <a:ea typeface="Ubuntu"/>
                <a:cs typeface="Ubuntu"/>
                <a:sym typeface="Ubuntu"/>
              </a:rPr>
              <a:t>Computation</a:t>
            </a:r>
            <a:endParaRPr b="1">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Receptive Fields</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Convoluzionization</a:t>
            </a:r>
            <a:endParaRPr>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Applications</a:t>
            </a:r>
            <a:endParaRPr>
              <a:latin typeface="Ubuntu"/>
              <a:ea typeface="Ubuntu"/>
              <a:cs typeface="Ubuntu"/>
              <a:sym typeface="Ubuntu"/>
            </a:endParaRPr>
          </a:p>
        </p:txBody>
      </p:sp>
      <p:sp>
        <p:nvSpPr>
          <p:cNvPr id="283" name="Google Shape;283;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89" name="Google Shape;28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Architecture</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Interpretability</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b="1" lang="en">
                <a:solidFill>
                  <a:srgbClr val="000000"/>
                </a:solidFill>
                <a:latin typeface="Ubuntu"/>
                <a:ea typeface="Ubuntu"/>
                <a:cs typeface="Ubuntu"/>
                <a:sym typeface="Ubuntu"/>
              </a:rPr>
              <a:t>Computation</a:t>
            </a:r>
            <a:endParaRPr b="1">
              <a:solidFill>
                <a:srgbClr val="000000"/>
              </a:solidFill>
              <a:latin typeface="Ubuntu"/>
              <a:ea typeface="Ubuntu"/>
              <a:cs typeface="Ubuntu"/>
              <a:sym typeface="Ubuntu"/>
            </a:endParaRPr>
          </a:p>
          <a:p>
            <a:pPr indent="-342900" lvl="1" marL="914400" rtl="0" algn="l">
              <a:lnSpc>
                <a:spcPct val="150000"/>
              </a:lnSpc>
              <a:spcBef>
                <a:spcPts val="0"/>
              </a:spcBef>
              <a:spcAft>
                <a:spcPts val="0"/>
              </a:spcAft>
              <a:buClr>
                <a:srgbClr val="000000"/>
              </a:buClr>
              <a:buSzPts val="1800"/>
              <a:buFont typeface="Ubuntu"/>
              <a:buChar char="○"/>
            </a:pPr>
            <a:r>
              <a:rPr b="1" lang="en" sz="1800">
                <a:solidFill>
                  <a:srgbClr val="000000"/>
                </a:solidFill>
                <a:latin typeface="Ubuntu"/>
                <a:ea typeface="Ubuntu"/>
                <a:cs typeface="Ubuntu"/>
                <a:sym typeface="Ubuntu"/>
              </a:rPr>
              <a:t>Memory</a:t>
            </a:r>
            <a:endParaRPr b="1" sz="1800">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Receptive Fields</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Convoluzionization</a:t>
            </a:r>
            <a:endParaRPr>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Applications</a:t>
            </a:r>
            <a:endParaRPr>
              <a:latin typeface="Ubuntu"/>
              <a:ea typeface="Ubuntu"/>
              <a:cs typeface="Ubuntu"/>
              <a:sym typeface="Ubuntu"/>
            </a:endParaRPr>
          </a:p>
        </p:txBody>
      </p:sp>
      <p:sp>
        <p:nvSpPr>
          <p:cNvPr id="290" name="Google Shape;29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https://imatge.upc.edu/web/teaching/deep-learning-computer-vision&#10;http://imatge-upc.github.io/telecombcn-2016-dlcv/&#10;&#10;Deep learning technologies are at the core of the current revolution in artificial intelligence for multimedia data analysis. The convergence of big annotated data and affordable GPU hardware has allowed the training of neural networks for data analysis tasks which had been addressed until now with hand-crafted features. Architectures such as convolutional neural networks, recurrent neural networks and Q-nets for reinforcement learning have shaped a brand new scenario in signal processing. This course will cover the basic principles and applications of deep learning to computer vision problems, such as image classification, object detection or text captioning." id="291" name="Google Shape;291;p45" title="DLCV D2L1 Memory Usage and Computational Considerations (by Kevin Mc Guinness)">
            <a:hlinkClick r:id="rId3"/>
          </p:cNvPr>
          <p:cNvPicPr preferRelativeResize="0"/>
          <p:nvPr/>
        </p:nvPicPr>
        <p:blipFill>
          <a:blip r:embed="rId4">
            <a:alphaModFix/>
          </a:blip>
          <a:stretch>
            <a:fillRect/>
          </a:stretch>
        </p:blipFill>
        <p:spPr>
          <a:xfrm>
            <a:off x="3944200" y="765125"/>
            <a:ext cx="4572000" cy="3429000"/>
          </a:xfrm>
          <a:prstGeom prst="rect">
            <a:avLst/>
          </a:prstGeom>
          <a:noFill/>
          <a:ln>
            <a:noFill/>
          </a:ln>
        </p:spPr>
      </p:pic>
      <p:sp>
        <p:nvSpPr>
          <p:cNvPr id="292" name="Google Shape;292;p45"/>
          <p:cNvSpPr txBox="1"/>
          <p:nvPr/>
        </p:nvSpPr>
        <p:spPr>
          <a:xfrm>
            <a:off x="3944200" y="4256375"/>
            <a:ext cx="4572000" cy="2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Ubuntu"/>
                <a:ea typeface="Ubuntu"/>
                <a:cs typeface="Ubuntu"/>
                <a:sym typeface="Ubuntu"/>
              </a:rPr>
              <a:t>Kevin McGuinness, </a:t>
            </a:r>
            <a:r>
              <a:rPr lang="en" sz="1200" u="sng">
                <a:solidFill>
                  <a:schemeClr val="hlink"/>
                </a:solidFill>
                <a:latin typeface="Ubuntu"/>
                <a:ea typeface="Ubuntu"/>
                <a:cs typeface="Ubuntu"/>
                <a:sym typeface="Ubuntu"/>
                <a:hlinkClick r:id="rId5"/>
              </a:rPr>
              <a:t>“Deep Learning for Computer Vision”</a:t>
            </a:r>
            <a:r>
              <a:rPr lang="en" sz="1200">
                <a:latin typeface="Ubuntu"/>
                <a:ea typeface="Ubuntu"/>
                <a:cs typeface="Ubuntu"/>
                <a:sym typeface="Ubuntu"/>
              </a:rPr>
              <a:t>, </a:t>
            </a:r>
            <a:endParaRPr sz="1200">
              <a:latin typeface="Ubuntu"/>
              <a:ea typeface="Ubuntu"/>
              <a:cs typeface="Ubuntu"/>
              <a:sym typeface="Ubuntu"/>
            </a:endParaRPr>
          </a:p>
          <a:p>
            <a:pPr indent="0" lvl="0" marL="0" rtl="0" algn="ctr">
              <a:spcBef>
                <a:spcPts val="0"/>
              </a:spcBef>
              <a:spcAft>
                <a:spcPts val="0"/>
              </a:spcAft>
              <a:buNone/>
            </a:pPr>
            <a:r>
              <a:rPr lang="en" sz="1200">
                <a:latin typeface="Ubuntu"/>
                <a:ea typeface="Ubuntu"/>
                <a:cs typeface="Ubuntu"/>
                <a:sym typeface="Ubuntu"/>
              </a:rPr>
              <a:t>UPC TelecomBCN Barcelona 2016</a:t>
            </a:r>
            <a:endParaRPr sz="1200">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8"/>
          <p:cNvSpPr txBox="1"/>
          <p:nvPr>
            <p:ph type="title"/>
          </p:nvPr>
        </p:nvSpPr>
        <p:spPr>
          <a:xfrm>
            <a:off x="91250" y="7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a:t>
            </a:r>
            <a:endParaRPr/>
          </a:p>
        </p:txBody>
      </p:sp>
      <p:sp>
        <p:nvSpPr>
          <p:cNvPr id="116" name="Google Shape;11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 name="Google Shape;117;p28"/>
          <p:cNvSpPr txBox="1"/>
          <p:nvPr/>
        </p:nvSpPr>
        <p:spPr>
          <a:xfrm>
            <a:off x="3559941" y="1181097"/>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rgbClr val="0097A7"/>
                </a:solidFill>
                <a:latin typeface="Ubuntu"/>
                <a:ea typeface="Ubuntu"/>
                <a:cs typeface="Ubuntu"/>
                <a:sym typeface="Ubuntu"/>
                <a:hlinkClick r:id="rId3">
                  <a:extLst>
                    <a:ext uri="{A12FA001-AC4F-418D-AE19-62706E023703}">
                      <ahyp:hlinkClr val="tx"/>
                    </a:ext>
                  </a:extLst>
                </a:hlinkClick>
              </a:rPr>
              <a:t>Míriam Bellver</a:t>
            </a:r>
            <a:r>
              <a:rPr lang="en" sz="2000">
                <a:solidFill>
                  <a:srgbClr val="434343"/>
                </a:solidFill>
                <a:latin typeface="Ubuntu"/>
                <a:ea typeface="Ubuntu"/>
                <a:cs typeface="Ubuntu"/>
                <a:sym typeface="Ubuntu"/>
              </a:rPr>
              <a:t> </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miriam.bellver@bsc.edu</a:t>
            </a:r>
            <a:endParaRPr sz="1000">
              <a:solidFill>
                <a:srgbClr val="78909C"/>
              </a:solidFill>
              <a:latin typeface="Ubuntu"/>
              <a:ea typeface="Ubuntu"/>
              <a:cs typeface="Ubuntu"/>
              <a:sym typeface="Ubuntu"/>
            </a:endParaRPr>
          </a:p>
        </p:txBody>
      </p:sp>
      <p:sp>
        <p:nvSpPr>
          <p:cNvPr id="118" name="Google Shape;118;p28"/>
          <p:cNvSpPr txBox="1"/>
          <p:nvPr/>
        </p:nvSpPr>
        <p:spPr>
          <a:xfrm>
            <a:off x="3559941" y="1854719"/>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PhD Candidate</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latin typeface="Ubuntu"/>
                <a:ea typeface="Ubuntu"/>
                <a:cs typeface="Ubuntu"/>
                <a:sym typeface="Ubuntu"/>
              </a:rPr>
              <a:t>Barcelona Supercomputing Center</a:t>
            </a:r>
            <a:endParaRPr sz="1000">
              <a:solidFill>
                <a:srgbClr val="78909C"/>
              </a:solidFill>
              <a:latin typeface="Ubuntu"/>
              <a:ea typeface="Ubuntu"/>
              <a:cs typeface="Ubuntu"/>
              <a:sym typeface="Ubuntu"/>
            </a:endParaRPr>
          </a:p>
        </p:txBody>
      </p:sp>
      <p:pic>
        <p:nvPicPr>
          <p:cNvPr id="119" name="Google Shape;119;p28"/>
          <p:cNvPicPr preferRelativeResize="0"/>
          <p:nvPr/>
        </p:nvPicPr>
        <p:blipFill>
          <a:blip r:embed="rId4">
            <a:alphaModFix/>
          </a:blip>
          <a:stretch>
            <a:fillRect/>
          </a:stretch>
        </p:blipFill>
        <p:spPr>
          <a:xfrm>
            <a:off x="2143649" y="1169550"/>
            <a:ext cx="1263891" cy="1263891"/>
          </a:xfrm>
          <a:prstGeom prst="rect">
            <a:avLst/>
          </a:prstGeom>
          <a:noFill/>
          <a:ln>
            <a:noFill/>
          </a:ln>
        </p:spPr>
      </p:pic>
      <p:pic>
        <p:nvPicPr>
          <p:cNvPr id="120" name="Google Shape;120;p28"/>
          <p:cNvPicPr preferRelativeResize="0"/>
          <p:nvPr/>
        </p:nvPicPr>
        <p:blipFill rotWithShape="1">
          <a:blip r:embed="rId5">
            <a:alphaModFix/>
          </a:blip>
          <a:srcRect b="6831" l="0" r="71156" t="5024"/>
          <a:stretch/>
        </p:blipFill>
        <p:spPr>
          <a:xfrm>
            <a:off x="5987612" y="1446000"/>
            <a:ext cx="808713" cy="711000"/>
          </a:xfrm>
          <a:prstGeom prst="rect">
            <a:avLst/>
          </a:prstGeom>
          <a:noFill/>
          <a:ln>
            <a:noFill/>
          </a:ln>
        </p:spPr>
      </p:pic>
      <p:grpSp>
        <p:nvGrpSpPr>
          <p:cNvPr id="121" name="Google Shape;121;p28"/>
          <p:cNvGrpSpPr/>
          <p:nvPr/>
        </p:nvGrpSpPr>
        <p:grpSpPr>
          <a:xfrm>
            <a:off x="2131241" y="2950422"/>
            <a:ext cx="4084837" cy="1529223"/>
            <a:chOff x="2534000" y="1807134"/>
            <a:chExt cx="4084837" cy="1529223"/>
          </a:xfrm>
        </p:grpSpPr>
        <p:sp>
          <p:nvSpPr>
            <p:cNvPr id="122" name="Google Shape;122;p28"/>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rgbClr val="0097A7"/>
                  </a:solidFill>
                  <a:latin typeface="Ubuntu"/>
                  <a:ea typeface="Ubuntu"/>
                  <a:cs typeface="Ubuntu"/>
                  <a:sym typeface="Ubuntu"/>
                  <a:hlinkClick r:id="rId6">
                    <a:extLst>
                      <a:ext uri="{A12FA001-AC4F-418D-AE19-62706E023703}">
                        <ahyp:hlinkClr val="tx"/>
                      </a:ext>
                    </a:extLst>
                  </a:hlinkClick>
                </a:rPr>
                <a:t>Kevin McGuinness</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kevin.mcguinness@dcu.ie</a:t>
              </a:r>
              <a:endParaRPr sz="1000">
                <a:solidFill>
                  <a:srgbClr val="78909C"/>
                </a:solidFill>
                <a:latin typeface="Ubuntu"/>
                <a:ea typeface="Ubuntu"/>
                <a:cs typeface="Ubuntu"/>
                <a:sym typeface="Ubuntu"/>
              </a:endParaRPr>
            </a:p>
          </p:txBody>
        </p:sp>
        <p:sp>
          <p:nvSpPr>
            <p:cNvPr id="123" name="Google Shape;123;p28"/>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Research Fellow</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7">
                    <a:extLst>
                      <a:ext uri="{A12FA001-AC4F-418D-AE19-62706E023703}">
                        <ahyp:hlinkClr val="tx"/>
                      </a:ext>
                    </a:extLst>
                  </a:hlinkClick>
                </a:rPr>
                <a:t>Insight Centre for Data Analytics</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8">
                    <a:extLst>
                      <a:ext uri="{A12FA001-AC4F-418D-AE19-62706E023703}">
                        <ahyp:hlinkClr val="tx"/>
                      </a:ext>
                    </a:extLst>
                  </a:hlinkClick>
                </a:rPr>
                <a:t>Dublin City University</a:t>
              </a:r>
              <a:endParaRPr sz="900">
                <a:solidFill>
                  <a:srgbClr val="78909C"/>
                </a:solidFill>
              </a:endParaRPr>
            </a:p>
          </p:txBody>
        </p:sp>
        <p:pic>
          <p:nvPicPr>
            <p:cNvPr id="124" name="Google Shape;124;p28"/>
            <p:cNvPicPr preferRelativeResize="0"/>
            <p:nvPr/>
          </p:nvPicPr>
          <p:blipFill>
            <a:blip r:embed="rId9">
              <a:alphaModFix/>
            </a:blip>
            <a:stretch>
              <a:fillRect/>
            </a:stretch>
          </p:blipFill>
          <p:spPr>
            <a:xfrm>
              <a:off x="2534000" y="1865000"/>
              <a:ext cx="1262575" cy="1262575"/>
            </a:xfrm>
            <a:prstGeom prst="rect">
              <a:avLst/>
            </a:prstGeom>
            <a:noFill/>
            <a:ln>
              <a:noFill/>
            </a:ln>
          </p:spPr>
        </p:pic>
      </p:grpSp>
      <p:pic>
        <p:nvPicPr>
          <p:cNvPr descr="Image result for dcu logo" id="125" name="Google Shape;125;p28"/>
          <p:cNvPicPr preferRelativeResize="0"/>
          <p:nvPr/>
        </p:nvPicPr>
        <p:blipFill>
          <a:blip r:embed="rId10">
            <a:alphaModFix/>
          </a:blip>
          <a:stretch>
            <a:fillRect/>
          </a:stretch>
        </p:blipFill>
        <p:spPr>
          <a:xfrm>
            <a:off x="6056300" y="3234062"/>
            <a:ext cx="941075" cy="8661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memory requirements</a:t>
            </a:r>
            <a:endParaRPr/>
          </a:p>
        </p:txBody>
      </p:sp>
      <p:sp>
        <p:nvSpPr>
          <p:cNvPr id="298" name="Google Shape;298;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Ubuntu"/>
                <a:ea typeface="Ubuntu"/>
                <a:cs typeface="Ubuntu"/>
                <a:sym typeface="Ubuntu"/>
              </a:rPr>
              <a:t>Often the size of the network will be practically bound by available memory</a:t>
            </a:r>
            <a:endParaRPr>
              <a:solidFill>
                <a:srgbClr val="000000"/>
              </a:solidFill>
              <a:latin typeface="Ubuntu"/>
              <a:ea typeface="Ubuntu"/>
              <a:cs typeface="Ubuntu"/>
              <a:sym typeface="Ubuntu"/>
            </a:endParaRPr>
          </a:p>
          <a:p>
            <a:pPr indent="0" lvl="0" marL="0" rtl="0" algn="l">
              <a:spcBef>
                <a:spcPts val="1000"/>
              </a:spcBef>
              <a:spcAft>
                <a:spcPts val="0"/>
              </a:spcAft>
              <a:buNone/>
            </a:pPr>
            <a:r>
              <a:rPr lang="en">
                <a:solidFill>
                  <a:srgbClr val="000000"/>
                </a:solidFill>
                <a:latin typeface="Ubuntu"/>
                <a:ea typeface="Ubuntu"/>
                <a:cs typeface="Ubuntu"/>
                <a:sym typeface="Ubuntu"/>
              </a:rPr>
              <a:t>Useful to be able to </a:t>
            </a:r>
            <a:r>
              <a:rPr b="1" lang="en">
                <a:solidFill>
                  <a:srgbClr val="000000"/>
                </a:solidFill>
                <a:latin typeface="Ubuntu"/>
                <a:ea typeface="Ubuntu"/>
                <a:cs typeface="Ubuntu"/>
                <a:sym typeface="Ubuntu"/>
              </a:rPr>
              <a:t>estimate memory requirements of network</a:t>
            </a:r>
            <a:r>
              <a:rPr lang="en">
                <a:solidFill>
                  <a:srgbClr val="000000"/>
                </a:solidFill>
                <a:latin typeface="Ubuntu"/>
                <a:ea typeface="Ubuntu"/>
                <a:cs typeface="Ubuntu"/>
                <a:sym typeface="Ubuntu"/>
              </a:rPr>
              <a:t> </a:t>
            </a:r>
            <a:endParaRPr>
              <a:solidFill>
                <a:srgbClr val="000000"/>
              </a:solidFill>
              <a:latin typeface="Ubuntu"/>
              <a:ea typeface="Ubuntu"/>
              <a:cs typeface="Ubuntu"/>
              <a:sym typeface="Ubuntu"/>
            </a:endParaRPr>
          </a:p>
          <a:p>
            <a:pPr indent="0" lvl="0" marL="0" rtl="0" algn="l">
              <a:spcBef>
                <a:spcPts val="1000"/>
              </a:spcBef>
              <a:spcAft>
                <a:spcPts val="1000"/>
              </a:spcAft>
              <a:buNone/>
            </a:pPr>
            <a:r>
              <a:rPr lang="en">
                <a:solidFill>
                  <a:srgbClr val="000000"/>
                </a:solidFill>
                <a:latin typeface="Ubuntu"/>
                <a:ea typeface="Ubuntu"/>
                <a:cs typeface="Ubuntu"/>
                <a:sym typeface="Ubuntu"/>
              </a:rPr>
              <a:t>True memory usage depends on the implementation</a:t>
            </a:r>
            <a:endParaRPr>
              <a:solidFill>
                <a:srgbClr val="000000"/>
              </a:solidFill>
              <a:latin typeface="Ubuntu"/>
              <a:ea typeface="Ubuntu"/>
              <a:cs typeface="Ubuntu"/>
              <a:sym typeface="Ubuntu"/>
            </a:endParaRPr>
          </a:p>
        </p:txBody>
      </p:sp>
      <p:pic>
        <p:nvPicPr>
          <p:cNvPr id="299" name="Google Shape;299;p46"/>
          <p:cNvPicPr preferRelativeResize="0"/>
          <p:nvPr/>
        </p:nvPicPr>
        <p:blipFill>
          <a:blip r:embed="rId3">
            <a:alphaModFix/>
          </a:blip>
          <a:stretch>
            <a:fillRect/>
          </a:stretch>
        </p:blipFill>
        <p:spPr>
          <a:xfrm>
            <a:off x="2128550" y="2453975"/>
            <a:ext cx="4886899" cy="2402725"/>
          </a:xfrm>
          <a:prstGeom prst="rect">
            <a:avLst/>
          </a:prstGeom>
          <a:noFill/>
          <a:ln>
            <a:noFill/>
          </a:ln>
        </p:spPr>
      </p:pic>
      <p:sp>
        <p:nvSpPr>
          <p:cNvPr id="300" name="Google Shape;300;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46"/>
          <p:cNvSpPr txBox="1"/>
          <p:nvPr/>
        </p:nvSpPr>
        <p:spPr>
          <a:xfrm>
            <a:off x="2875" y="4832125"/>
            <a:ext cx="81270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Slide</a:t>
            </a:r>
            <a:r>
              <a:rPr lang="en" sz="1200">
                <a:latin typeface="Ubuntu"/>
                <a:ea typeface="Ubuntu"/>
                <a:cs typeface="Ubuntu"/>
                <a:sym typeface="Ubuntu"/>
              </a:rPr>
              <a:t>: Kevin McGuinness, </a:t>
            </a:r>
            <a:r>
              <a:rPr lang="en" sz="1200" u="sng">
                <a:solidFill>
                  <a:schemeClr val="hlink"/>
                </a:solidFill>
                <a:latin typeface="Ubuntu"/>
                <a:ea typeface="Ubuntu"/>
                <a:cs typeface="Ubuntu"/>
                <a:sym typeface="Ubuntu"/>
                <a:hlinkClick r:id="rId4"/>
              </a:rPr>
              <a:t>“Deep Learning for Computer Vision”</a:t>
            </a:r>
            <a:r>
              <a:rPr lang="en" sz="1200">
                <a:latin typeface="Ubuntu"/>
                <a:ea typeface="Ubuntu"/>
                <a:cs typeface="Ubuntu"/>
                <a:sym typeface="Ubuntu"/>
              </a:rPr>
              <a:t>, UPC TelecomBCN Barcelona 2016. </a:t>
            </a:r>
            <a:r>
              <a:rPr lang="en" sz="1200" u="sng">
                <a:solidFill>
                  <a:schemeClr val="hlink"/>
                </a:solidFill>
                <a:latin typeface="Ubuntu"/>
                <a:ea typeface="Ubuntu"/>
                <a:cs typeface="Ubuntu"/>
                <a:sym typeface="Ubuntu"/>
                <a:hlinkClick r:id="rId5"/>
              </a:rPr>
              <a:t>[video]</a:t>
            </a:r>
            <a:endParaRPr sz="1200">
              <a:latin typeface="Ubuntu"/>
              <a:ea typeface="Ubuntu"/>
              <a:cs typeface="Ubuntu"/>
              <a:sym typeface="Ubuntu"/>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114225" y="13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the model size</a:t>
            </a:r>
            <a:endParaRPr/>
          </a:p>
        </p:txBody>
      </p:sp>
      <p:pic>
        <p:nvPicPr>
          <p:cNvPr id="307" name="Google Shape;307;p47"/>
          <p:cNvPicPr preferRelativeResize="0"/>
          <p:nvPr/>
        </p:nvPicPr>
        <p:blipFill>
          <a:blip r:embed="rId3">
            <a:alphaModFix/>
          </a:blip>
          <a:stretch>
            <a:fillRect/>
          </a:stretch>
        </p:blipFill>
        <p:spPr>
          <a:xfrm>
            <a:off x="266900" y="1116425"/>
            <a:ext cx="2974651" cy="4027076"/>
          </a:xfrm>
          <a:prstGeom prst="rect">
            <a:avLst/>
          </a:prstGeom>
          <a:noFill/>
          <a:ln>
            <a:noFill/>
          </a:ln>
        </p:spPr>
      </p:pic>
      <p:sp>
        <p:nvSpPr>
          <p:cNvPr id="308" name="Google Shape;308;p47"/>
          <p:cNvSpPr txBox="1"/>
          <p:nvPr/>
        </p:nvSpPr>
        <p:spPr>
          <a:xfrm>
            <a:off x="2985225" y="2604825"/>
            <a:ext cx="5267400" cy="22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Conv layers:</a:t>
            </a:r>
            <a:endParaRPr sz="1800">
              <a:latin typeface="Ubuntu"/>
              <a:ea typeface="Ubuntu"/>
              <a:cs typeface="Ubuntu"/>
              <a:sym typeface="Ubuntu"/>
            </a:endParaRPr>
          </a:p>
          <a:p>
            <a:pPr indent="0" lvl="0" marL="0" rtl="0" algn="l">
              <a:spcBef>
                <a:spcPts val="0"/>
              </a:spcBef>
              <a:spcAft>
                <a:spcPts val="0"/>
              </a:spcAft>
              <a:buNone/>
            </a:pPr>
            <a:r>
              <a:t/>
            </a:r>
            <a:endParaRPr sz="1800">
              <a:latin typeface="Ubuntu"/>
              <a:ea typeface="Ubuntu"/>
              <a:cs typeface="Ubuntu"/>
              <a:sym typeface="Ubuntu"/>
            </a:endParaRPr>
          </a:p>
          <a:p>
            <a:pPr indent="0" lvl="0" marL="0" rtl="0" algn="l">
              <a:spcBef>
                <a:spcPts val="0"/>
              </a:spcBef>
              <a:spcAft>
                <a:spcPts val="0"/>
              </a:spcAft>
              <a:buNone/>
            </a:pPr>
            <a:r>
              <a:rPr lang="en" sz="1800">
                <a:latin typeface="Ubuntu"/>
                <a:ea typeface="Ubuntu"/>
                <a:cs typeface="Ubuntu"/>
                <a:sym typeface="Ubuntu"/>
              </a:rPr>
              <a:t>Num weights on conv layers does not depend on input size (weight sharing)</a:t>
            </a:r>
            <a:endParaRPr sz="1800">
              <a:latin typeface="Ubuntu"/>
              <a:ea typeface="Ubuntu"/>
              <a:cs typeface="Ubuntu"/>
              <a:sym typeface="Ubuntu"/>
            </a:endParaRPr>
          </a:p>
          <a:p>
            <a:pPr indent="0" lvl="0" marL="0" rtl="0" algn="l">
              <a:spcBef>
                <a:spcPts val="0"/>
              </a:spcBef>
              <a:spcAft>
                <a:spcPts val="0"/>
              </a:spcAft>
              <a:buNone/>
            </a:pPr>
            <a:r>
              <a:t/>
            </a:r>
            <a:endParaRPr sz="1800">
              <a:latin typeface="Ubuntu"/>
              <a:ea typeface="Ubuntu"/>
              <a:cs typeface="Ubuntu"/>
              <a:sym typeface="Ubuntu"/>
            </a:endParaRPr>
          </a:p>
          <a:p>
            <a:pPr indent="0" lvl="0" marL="0" rtl="0" algn="l">
              <a:spcBef>
                <a:spcPts val="0"/>
              </a:spcBef>
              <a:spcAft>
                <a:spcPts val="0"/>
              </a:spcAft>
              <a:buNone/>
            </a:pPr>
            <a:r>
              <a:rPr lang="en" sz="1800">
                <a:latin typeface="Ubuntu"/>
                <a:ea typeface="Ubuntu"/>
                <a:cs typeface="Ubuntu"/>
                <a:sym typeface="Ubuntu"/>
              </a:rPr>
              <a:t>Depends only on depth, kernel size, and depth of previous layer</a:t>
            </a:r>
            <a:endParaRPr sz="1800">
              <a:latin typeface="Ubuntu"/>
              <a:ea typeface="Ubuntu"/>
              <a:cs typeface="Ubuntu"/>
              <a:sym typeface="Ubuntu"/>
            </a:endParaRPr>
          </a:p>
        </p:txBody>
      </p:sp>
      <p:sp>
        <p:nvSpPr>
          <p:cNvPr id="309" name="Google Shape;309;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8"/>
          <p:cNvPicPr preferRelativeResize="0"/>
          <p:nvPr/>
        </p:nvPicPr>
        <p:blipFill>
          <a:blip r:embed="rId3">
            <a:alphaModFix/>
          </a:blip>
          <a:stretch>
            <a:fillRect/>
          </a:stretch>
        </p:blipFill>
        <p:spPr>
          <a:xfrm>
            <a:off x="266900" y="1116425"/>
            <a:ext cx="2974651" cy="4027076"/>
          </a:xfrm>
          <a:prstGeom prst="rect">
            <a:avLst/>
          </a:prstGeom>
          <a:noFill/>
          <a:ln>
            <a:noFill/>
          </a:ln>
        </p:spPr>
      </p:pic>
      <p:sp>
        <p:nvSpPr>
          <p:cNvPr id="315" name="Google Shape;315;p48"/>
          <p:cNvSpPr txBox="1"/>
          <p:nvPr/>
        </p:nvSpPr>
        <p:spPr>
          <a:xfrm>
            <a:off x="3241550" y="3700450"/>
            <a:ext cx="56562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parameters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weights: </a:t>
            </a:r>
            <a:r>
              <a:rPr lang="en">
                <a:solidFill>
                  <a:srgbClr val="990000"/>
                </a:solidFill>
                <a:latin typeface="Consolas"/>
                <a:ea typeface="Consolas"/>
                <a:cs typeface="Consolas"/>
                <a:sym typeface="Consolas"/>
              </a:rPr>
              <a:t>depth</a:t>
            </a:r>
            <a:r>
              <a:rPr baseline="-25000" lang="en">
                <a:solidFill>
                  <a:srgbClr val="990000"/>
                </a:solidFill>
                <a:latin typeface="Consolas"/>
                <a:ea typeface="Consolas"/>
                <a:cs typeface="Consolas"/>
                <a:sym typeface="Consolas"/>
              </a:rPr>
              <a:t>n</a:t>
            </a:r>
            <a:r>
              <a:rPr lang="en">
                <a:latin typeface="Consolas"/>
                <a:ea typeface="Consolas"/>
                <a:cs typeface="Consolas"/>
                <a:sym typeface="Consolas"/>
              </a:rPr>
              <a:t> x </a:t>
            </a:r>
            <a:r>
              <a:rPr lang="en">
                <a:solidFill>
                  <a:srgbClr val="38761D"/>
                </a:solidFill>
                <a:latin typeface="Consolas"/>
                <a:ea typeface="Consolas"/>
                <a:cs typeface="Consolas"/>
                <a:sym typeface="Consolas"/>
              </a:rPr>
              <a:t>(kernel</a:t>
            </a:r>
            <a:r>
              <a:rPr baseline="-25000" lang="en">
                <a:solidFill>
                  <a:srgbClr val="38761D"/>
                </a:solidFill>
                <a:latin typeface="Consolas"/>
                <a:ea typeface="Consolas"/>
                <a:cs typeface="Consolas"/>
                <a:sym typeface="Consolas"/>
              </a:rPr>
              <a:t>w</a:t>
            </a:r>
            <a:r>
              <a:rPr lang="en">
                <a:solidFill>
                  <a:srgbClr val="38761D"/>
                </a:solidFill>
                <a:latin typeface="Consolas"/>
                <a:ea typeface="Consolas"/>
                <a:cs typeface="Consolas"/>
                <a:sym typeface="Consolas"/>
              </a:rPr>
              <a:t> x kernel</a:t>
            </a:r>
            <a:r>
              <a:rPr baseline="-25000" lang="en">
                <a:solidFill>
                  <a:srgbClr val="38761D"/>
                </a:solidFill>
                <a:latin typeface="Consolas"/>
                <a:ea typeface="Consolas"/>
                <a:cs typeface="Consolas"/>
                <a:sym typeface="Consolas"/>
              </a:rPr>
              <a:t>h</a:t>
            </a:r>
            <a:r>
              <a:rPr lang="en">
                <a:solidFill>
                  <a:srgbClr val="38761D"/>
                </a:solidFill>
                <a:latin typeface="Consolas"/>
                <a:ea typeface="Consolas"/>
                <a:cs typeface="Consolas"/>
                <a:sym typeface="Consolas"/>
              </a:rPr>
              <a:t>)</a:t>
            </a:r>
            <a:r>
              <a:rPr lang="en">
                <a:latin typeface="Consolas"/>
                <a:ea typeface="Consolas"/>
                <a:cs typeface="Consolas"/>
                <a:sym typeface="Consolas"/>
              </a:rPr>
              <a:t> x </a:t>
            </a:r>
            <a:r>
              <a:rPr lang="en">
                <a:solidFill>
                  <a:srgbClr val="0000FF"/>
                </a:solidFill>
                <a:latin typeface="Consolas"/>
                <a:ea typeface="Consolas"/>
                <a:cs typeface="Consolas"/>
                <a:sym typeface="Consolas"/>
              </a:rPr>
              <a:t>depth</a:t>
            </a:r>
            <a:r>
              <a:rPr baseline="-25000" lang="en">
                <a:solidFill>
                  <a:srgbClr val="0000FF"/>
                </a:solidFill>
                <a:latin typeface="Consolas"/>
                <a:ea typeface="Consolas"/>
                <a:cs typeface="Consolas"/>
                <a:sym typeface="Consolas"/>
              </a:rPr>
              <a:t>(n-1)</a:t>
            </a:r>
            <a:r>
              <a:rPr lang="en">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biases: </a:t>
            </a:r>
            <a:r>
              <a:rPr lang="en">
                <a:solidFill>
                  <a:srgbClr val="990000"/>
                </a:solidFill>
                <a:latin typeface="Consolas"/>
                <a:ea typeface="Consolas"/>
                <a:cs typeface="Consolas"/>
                <a:sym typeface="Consolas"/>
              </a:rPr>
              <a:t>depth</a:t>
            </a:r>
            <a:r>
              <a:rPr baseline="-25000" lang="en">
                <a:solidFill>
                  <a:srgbClr val="990000"/>
                </a:solidFill>
                <a:latin typeface="Consolas"/>
                <a:ea typeface="Consolas"/>
                <a:cs typeface="Consolas"/>
                <a:sym typeface="Consolas"/>
              </a:rPr>
              <a:t>n</a:t>
            </a:r>
            <a:endParaRPr baseline="-25000">
              <a:solidFill>
                <a:srgbClr val="990000"/>
              </a:solidFill>
              <a:latin typeface="Consolas"/>
              <a:ea typeface="Consolas"/>
              <a:cs typeface="Consolas"/>
              <a:sym typeface="Consolas"/>
            </a:endParaRPr>
          </a:p>
        </p:txBody>
      </p:sp>
      <p:sp>
        <p:nvSpPr>
          <p:cNvPr id="316" name="Google Shape;316;p48"/>
          <p:cNvSpPr/>
          <p:nvPr/>
        </p:nvSpPr>
        <p:spPr>
          <a:xfrm>
            <a:off x="2960400" y="3712900"/>
            <a:ext cx="148800" cy="339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8" name="Google Shape;318;p48"/>
          <p:cNvSpPr txBox="1"/>
          <p:nvPr>
            <p:ph type="title"/>
          </p:nvPr>
        </p:nvSpPr>
        <p:spPr>
          <a:xfrm>
            <a:off x="114225" y="13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the model size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9"/>
          <p:cNvPicPr preferRelativeResize="0"/>
          <p:nvPr/>
        </p:nvPicPr>
        <p:blipFill>
          <a:blip r:embed="rId3">
            <a:alphaModFix/>
          </a:blip>
          <a:stretch>
            <a:fillRect/>
          </a:stretch>
        </p:blipFill>
        <p:spPr>
          <a:xfrm>
            <a:off x="266900" y="1116425"/>
            <a:ext cx="2974651" cy="4027076"/>
          </a:xfrm>
          <a:prstGeom prst="rect">
            <a:avLst/>
          </a:prstGeom>
          <a:noFill/>
          <a:ln>
            <a:noFill/>
          </a:ln>
        </p:spPr>
      </p:pic>
      <p:sp>
        <p:nvSpPr>
          <p:cNvPr id="324" name="Google Shape;324;p49"/>
          <p:cNvSpPr txBox="1"/>
          <p:nvPr/>
        </p:nvSpPr>
        <p:spPr>
          <a:xfrm>
            <a:off x="3241550" y="3700450"/>
            <a:ext cx="46968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parameters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weights: </a:t>
            </a:r>
            <a:r>
              <a:rPr lang="en">
                <a:solidFill>
                  <a:srgbClr val="990000"/>
                </a:solidFill>
                <a:latin typeface="Consolas"/>
                <a:ea typeface="Consolas"/>
                <a:cs typeface="Consolas"/>
                <a:sym typeface="Consolas"/>
              </a:rPr>
              <a:t>32</a:t>
            </a:r>
            <a:r>
              <a:rPr lang="en">
                <a:latin typeface="Consolas"/>
                <a:ea typeface="Consolas"/>
                <a:cs typeface="Consolas"/>
                <a:sym typeface="Consolas"/>
              </a:rPr>
              <a:t> x </a:t>
            </a:r>
            <a:r>
              <a:rPr lang="en">
                <a:solidFill>
                  <a:srgbClr val="38761D"/>
                </a:solidFill>
                <a:latin typeface="Consolas"/>
                <a:ea typeface="Consolas"/>
                <a:cs typeface="Consolas"/>
                <a:sym typeface="Consolas"/>
              </a:rPr>
              <a:t>(3 x 3)</a:t>
            </a:r>
            <a:r>
              <a:rPr lang="en">
                <a:latin typeface="Consolas"/>
                <a:ea typeface="Consolas"/>
                <a:cs typeface="Consolas"/>
                <a:sym typeface="Consolas"/>
              </a:rPr>
              <a:t> x </a:t>
            </a:r>
            <a:r>
              <a:rPr lang="en">
                <a:solidFill>
                  <a:srgbClr val="0000FF"/>
                </a:solidFill>
                <a:latin typeface="Consolas"/>
                <a:ea typeface="Consolas"/>
                <a:cs typeface="Consolas"/>
                <a:sym typeface="Consolas"/>
              </a:rPr>
              <a:t>1</a:t>
            </a:r>
            <a:r>
              <a:rPr lang="en">
                <a:latin typeface="Consolas"/>
                <a:ea typeface="Consolas"/>
                <a:cs typeface="Consolas"/>
                <a:sym typeface="Consolas"/>
              </a:rPr>
              <a:t> = </a:t>
            </a:r>
            <a:r>
              <a:rPr b="1" lang="en">
                <a:latin typeface="Consolas"/>
                <a:ea typeface="Consolas"/>
                <a:cs typeface="Consolas"/>
                <a:sym typeface="Consolas"/>
              </a:rPr>
              <a:t>288</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biases: </a:t>
            </a:r>
            <a:r>
              <a:rPr lang="en">
                <a:solidFill>
                  <a:srgbClr val="990000"/>
                </a:solidFill>
                <a:latin typeface="Consolas"/>
                <a:ea typeface="Consolas"/>
                <a:cs typeface="Consolas"/>
                <a:sym typeface="Consolas"/>
              </a:rPr>
              <a:t>32</a:t>
            </a:r>
            <a:endParaRPr>
              <a:solidFill>
                <a:srgbClr val="990000"/>
              </a:solidFill>
              <a:latin typeface="Consolas"/>
              <a:ea typeface="Consolas"/>
              <a:cs typeface="Consolas"/>
              <a:sym typeface="Consolas"/>
            </a:endParaRPr>
          </a:p>
        </p:txBody>
      </p:sp>
      <p:sp>
        <p:nvSpPr>
          <p:cNvPr id="325" name="Google Shape;325;p49"/>
          <p:cNvSpPr/>
          <p:nvPr/>
        </p:nvSpPr>
        <p:spPr>
          <a:xfrm>
            <a:off x="2960400" y="3712900"/>
            <a:ext cx="148800" cy="339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49"/>
          <p:cNvSpPr txBox="1"/>
          <p:nvPr>
            <p:ph type="title"/>
          </p:nvPr>
        </p:nvSpPr>
        <p:spPr>
          <a:xfrm>
            <a:off x="114225" y="13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the model size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0"/>
          <p:cNvPicPr preferRelativeResize="0"/>
          <p:nvPr/>
        </p:nvPicPr>
        <p:blipFill>
          <a:blip r:embed="rId3">
            <a:alphaModFix/>
          </a:blip>
          <a:stretch>
            <a:fillRect/>
          </a:stretch>
        </p:blipFill>
        <p:spPr>
          <a:xfrm>
            <a:off x="266900" y="1116425"/>
            <a:ext cx="2974651" cy="4027076"/>
          </a:xfrm>
          <a:prstGeom prst="rect">
            <a:avLst/>
          </a:prstGeom>
          <a:noFill/>
          <a:ln>
            <a:noFill/>
          </a:ln>
        </p:spPr>
      </p:pic>
      <p:sp>
        <p:nvSpPr>
          <p:cNvPr id="333" name="Google Shape;333;p50"/>
          <p:cNvSpPr txBox="1"/>
          <p:nvPr/>
        </p:nvSpPr>
        <p:spPr>
          <a:xfrm>
            <a:off x="3241550" y="2786050"/>
            <a:ext cx="46968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parameters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weights: </a:t>
            </a:r>
            <a:r>
              <a:rPr lang="en">
                <a:solidFill>
                  <a:srgbClr val="990000"/>
                </a:solidFill>
                <a:latin typeface="Consolas"/>
                <a:ea typeface="Consolas"/>
                <a:cs typeface="Consolas"/>
                <a:sym typeface="Consolas"/>
              </a:rPr>
              <a:t>32</a:t>
            </a:r>
            <a:r>
              <a:rPr lang="en">
                <a:latin typeface="Consolas"/>
                <a:ea typeface="Consolas"/>
                <a:cs typeface="Consolas"/>
                <a:sym typeface="Consolas"/>
              </a:rPr>
              <a:t> x </a:t>
            </a:r>
            <a:r>
              <a:rPr lang="en">
                <a:solidFill>
                  <a:srgbClr val="38761D"/>
                </a:solidFill>
                <a:latin typeface="Consolas"/>
                <a:ea typeface="Consolas"/>
                <a:cs typeface="Consolas"/>
                <a:sym typeface="Consolas"/>
              </a:rPr>
              <a:t>(3 x 3)</a:t>
            </a:r>
            <a:r>
              <a:rPr lang="en">
                <a:latin typeface="Consolas"/>
                <a:ea typeface="Consolas"/>
                <a:cs typeface="Consolas"/>
                <a:sym typeface="Consolas"/>
              </a:rPr>
              <a:t> x </a:t>
            </a:r>
            <a:r>
              <a:rPr lang="en">
                <a:solidFill>
                  <a:srgbClr val="0000FF"/>
                </a:solidFill>
                <a:latin typeface="Consolas"/>
                <a:ea typeface="Consolas"/>
                <a:cs typeface="Consolas"/>
                <a:sym typeface="Consolas"/>
              </a:rPr>
              <a:t>32</a:t>
            </a:r>
            <a:r>
              <a:rPr lang="en">
                <a:latin typeface="Consolas"/>
                <a:ea typeface="Consolas"/>
                <a:cs typeface="Consolas"/>
                <a:sym typeface="Consolas"/>
              </a:rPr>
              <a:t> = </a:t>
            </a:r>
            <a:r>
              <a:rPr b="1" lang="en">
                <a:latin typeface="Consolas"/>
                <a:ea typeface="Consolas"/>
                <a:cs typeface="Consolas"/>
                <a:sym typeface="Consolas"/>
              </a:rPr>
              <a:t>9216</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biases: </a:t>
            </a:r>
            <a:r>
              <a:rPr lang="en">
                <a:solidFill>
                  <a:srgbClr val="990000"/>
                </a:solidFill>
                <a:latin typeface="Consolas"/>
                <a:ea typeface="Consolas"/>
                <a:cs typeface="Consolas"/>
                <a:sym typeface="Consolas"/>
              </a:rPr>
              <a:t>32</a:t>
            </a:r>
            <a:endParaRPr>
              <a:solidFill>
                <a:srgbClr val="990000"/>
              </a:solidFill>
              <a:latin typeface="Consolas"/>
              <a:ea typeface="Consolas"/>
              <a:cs typeface="Consolas"/>
              <a:sym typeface="Consolas"/>
            </a:endParaRPr>
          </a:p>
        </p:txBody>
      </p:sp>
      <p:sp>
        <p:nvSpPr>
          <p:cNvPr id="334" name="Google Shape;334;p50"/>
          <p:cNvSpPr/>
          <p:nvPr/>
        </p:nvSpPr>
        <p:spPr>
          <a:xfrm>
            <a:off x="2960400" y="2798500"/>
            <a:ext cx="148800" cy="339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50"/>
          <p:cNvSpPr txBox="1"/>
          <p:nvPr>
            <p:ph type="title"/>
          </p:nvPr>
        </p:nvSpPr>
        <p:spPr>
          <a:xfrm>
            <a:off x="114225" y="13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the model size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1"/>
          <p:cNvPicPr preferRelativeResize="0"/>
          <p:nvPr/>
        </p:nvPicPr>
        <p:blipFill>
          <a:blip r:embed="rId3">
            <a:alphaModFix/>
          </a:blip>
          <a:stretch>
            <a:fillRect/>
          </a:stretch>
        </p:blipFill>
        <p:spPr>
          <a:xfrm>
            <a:off x="266900" y="1116425"/>
            <a:ext cx="2974651" cy="4027076"/>
          </a:xfrm>
          <a:prstGeom prst="rect">
            <a:avLst/>
          </a:prstGeom>
          <a:noFill/>
          <a:ln>
            <a:noFill/>
          </a:ln>
        </p:spPr>
      </p:pic>
      <p:sp>
        <p:nvSpPr>
          <p:cNvPr id="342" name="Google Shape;342;p51"/>
          <p:cNvSpPr/>
          <p:nvPr/>
        </p:nvSpPr>
        <p:spPr>
          <a:xfrm>
            <a:off x="2960400" y="2798500"/>
            <a:ext cx="148800" cy="339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1"/>
          <p:cNvSpPr txBox="1"/>
          <p:nvPr/>
        </p:nvSpPr>
        <p:spPr>
          <a:xfrm>
            <a:off x="3482075" y="1913500"/>
            <a:ext cx="47631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Ubuntu"/>
                <a:ea typeface="Ubuntu"/>
                <a:cs typeface="Ubuntu"/>
                <a:sym typeface="Ubuntu"/>
              </a:rPr>
              <a:t>Pooling layers are parameter-free</a:t>
            </a:r>
            <a:endParaRPr>
              <a:solidFill>
                <a:srgbClr val="0000FF"/>
              </a:solidFill>
              <a:latin typeface="Ubuntu"/>
              <a:ea typeface="Ubuntu"/>
              <a:cs typeface="Ubuntu"/>
              <a:sym typeface="Ubuntu"/>
            </a:endParaRPr>
          </a:p>
        </p:txBody>
      </p:sp>
      <p:sp>
        <p:nvSpPr>
          <p:cNvPr id="344" name="Google Shape;34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51"/>
          <p:cNvSpPr txBox="1"/>
          <p:nvPr>
            <p:ph type="title"/>
          </p:nvPr>
        </p:nvSpPr>
        <p:spPr>
          <a:xfrm>
            <a:off x="114225" y="13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the model size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2"/>
          <p:cNvPicPr preferRelativeResize="0"/>
          <p:nvPr/>
        </p:nvPicPr>
        <p:blipFill>
          <a:blip r:embed="rId3">
            <a:alphaModFix/>
          </a:blip>
          <a:stretch>
            <a:fillRect/>
          </a:stretch>
        </p:blipFill>
        <p:spPr>
          <a:xfrm>
            <a:off x="266900" y="1116425"/>
            <a:ext cx="2974651" cy="4027076"/>
          </a:xfrm>
          <a:prstGeom prst="rect">
            <a:avLst/>
          </a:prstGeom>
          <a:noFill/>
          <a:ln>
            <a:noFill/>
          </a:ln>
        </p:spPr>
      </p:pic>
      <p:sp>
        <p:nvSpPr>
          <p:cNvPr id="351" name="Google Shape;351;p5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Ubuntu"/>
                <a:ea typeface="Ubuntu"/>
                <a:cs typeface="Ubuntu"/>
                <a:sym typeface="Ubuntu"/>
              </a:rPr>
              <a:t>Fully connected layers</a:t>
            </a:r>
            <a:endParaRPr sz="1800">
              <a:solidFill>
                <a:srgbClr val="000000"/>
              </a:solidFill>
              <a:latin typeface="Ubuntu"/>
              <a:ea typeface="Ubuntu"/>
              <a:cs typeface="Ubuntu"/>
              <a:sym typeface="Ubuntu"/>
            </a:endParaRPr>
          </a:p>
          <a:p>
            <a:pPr indent="-342900" lvl="0" marL="457200" rtl="0" algn="l">
              <a:spcBef>
                <a:spcPts val="1600"/>
              </a:spcBef>
              <a:spcAft>
                <a:spcPts val="0"/>
              </a:spcAft>
              <a:buClr>
                <a:srgbClr val="000000"/>
              </a:buClr>
              <a:buSzPts val="1800"/>
              <a:buFont typeface="Ubuntu"/>
              <a:buChar char="●"/>
            </a:pPr>
            <a:r>
              <a:rPr lang="en" sz="1800">
                <a:solidFill>
                  <a:srgbClr val="000000"/>
                </a:solidFill>
                <a:latin typeface="Ubuntu"/>
                <a:ea typeface="Ubuntu"/>
                <a:cs typeface="Ubuntu"/>
                <a:sym typeface="Ubuntu"/>
              </a:rPr>
              <a:t>#weights = #outputs x #inputs</a:t>
            </a:r>
            <a:endParaRPr sz="1800">
              <a:solidFill>
                <a:srgbClr val="000000"/>
              </a:solidFill>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sz="1800">
                <a:solidFill>
                  <a:srgbClr val="000000"/>
                </a:solidFill>
                <a:latin typeface="Ubuntu"/>
                <a:ea typeface="Ubuntu"/>
                <a:cs typeface="Ubuntu"/>
                <a:sym typeface="Ubuntu"/>
              </a:rPr>
              <a:t>#biases = #outputs</a:t>
            </a:r>
            <a:endParaRPr sz="1800">
              <a:solidFill>
                <a:srgbClr val="000000"/>
              </a:solidFill>
              <a:latin typeface="Ubuntu"/>
              <a:ea typeface="Ubuntu"/>
              <a:cs typeface="Ubuntu"/>
              <a:sym typeface="Ubuntu"/>
            </a:endParaRPr>
          </a:p>
          <a:p>
            <a:pPr indent="0" lvl="0" marL="0" rtl="0" algn="l">
              <a:spcBef>
                <a:spcPts val="1600"/>
              </a:spcBef>
              <a:spcAft>
                <a:spcPts val="1600"/>
              </a:spcAft>
              <a:buNone/>
            </a:pPr>
            <a:r>
              <a:rPr lang="en" sz="1800">
                <a:solidFill>
                  <a:srgbClr val="000000"/>
                </a:solidFill>
                <a:latin typeface="Ubuntu"/>
                <a:ea typeface="Ubuntu"/>
                <a:cs typeface="Ubuntu"/>
                <a:sym typeface="Ubuntu"/>
              </a:rPr>
              <a:t>If previous layer has spatial extent (e.g. pooling or convolutional), then #inputs is size of flattened layer.</a:t>
            </a:r>
            <a:endParaRPr sz="1800">
              <a:solidFill>
                <a:srgbClr val="000000"/>
              </a:solidFill>
              <a:latin typeface="Ubuntu"/>
              <a:ea typeface="Ubuntu"/>
              <a:cs typeface="Ubuntu"/>
              <a:sym typeface="Ubuntu"/>
            </a:endParaRPr>
          </a:p>
        </p:txBody>
      </p:sp>
      <p:sp>
        <p:nvSpPr>
          <p:cNvPr id="352" name="Google Shape;352;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52"/>
          <p:cNvSpPr txBox="1"/>
          <p:nvPr>
            <p:ph type="title"/>
          </p:nvPr>
        </p:nvSpPr>
        <p:spPr>
          <a:xfrm>
            <a:off x="114225" y="13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the model size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3"/>
          <p:cNvPicPr preferRelativeResize="0"/>
          <p:nvPr/>
        </p:nvPicPr>
        <p:blipFill>
          <a:blip r:embed="rId3">
            <a:alphaModFix/>
          </a:blip>
          <a:stretch>
            <a:fillRect/>
          </a:stretch>
        </p:blipFill>
        <p:spPr>
          <a:xfrm>
            <a:off x="266900" y="1116425"/>
            <a:ext cx="2974651" cy="4027076"/>
          </a:xfrm>
          <a:prstGeom prst="rect">
            <a:avLst/>
          </a:prstGeom>
          <a:noFill/>
          <a:ln>
            <a:noFill/>
          </a:ln>
        </p:spPr>
      </p:pic>
      <p:sp>
        <p:nvSpPr>
          <p:cNvPr id="359" name="Google Shape;359;p53"/>
          <p:cNvSpPr txBox="1"/>
          <p:nvPr/>
        </p:nvSpPr>
        <p:spPr>
          <a:xfrm>
            <a:off x="3638475" y="1934300"/>
            <a:ext cx="46968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parameters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weights: </a:t>
            </a:r>
            <a:r>
              <a:rPr lang="en">
                <a:solidFill>
                  <a:srgbClr val="990000"/>
                </a:solidFill>
                <a:latin typeface="Consolas"/>
                <a:ea typeface="Consolas"/>
                <a:cs typeface="Consolas"/>
                <a:sym typeface="Consolas"/>
              </a:rPr>
              <a:t>#outputs</a:t>
            </a:r>
            <a:r>
              <a:rPr lang="en">
                <a:latin typeface="Consolas"/>
                <a:ea typeface="Consolas"/>
                <a:cs typeface="Consolas"/>
                <a:sym typeface="Consolas"/>
              </a:rPr>
              <a:t> x </a:t>
            </a:r>
            <a:r>
              <a:rPr lang="en">
                <a:solidFill>
                  <a:srgbClr val="38761D"/>
                </a:solidFill>
                <a:latin typeface="Consolas"/>
                <a:ea typeface="Consolas"/>
                <a:cs typeface="Consolas"/>
                <a:sym typeface="Consolas"/>
              </a:rPr>
              <a:t>#inputs</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biases: </a:t>
            </a:r>
            <a:r>
              <a:rPr lang="en">
                <a:solidFill>
                  <a:srgbClr val="990000"/>
                </a:solidFill>
                <a:latin typeface="Consolas"/>
                <a:ea typeface="Consolas"/>
                <a:cs typeface="Consolas"/>
                <a:sym typeface="Consolas"/>
              </a:rPr>
              <a:t>#inputs</a:t>
            </a:r>
            <a:endParaRPr>
              <a:solidFill>
                <a:srgbClr val="990000"/>
              </a:solidFill>
              <a:latin typeface="Consolas"/>
              <a:ea typeface="Consolas"/>
              <a:cs typeface="Consolas"/>
              <a:sym typeface="Consolas"/>
            </a:endParaRPr>
          </a:p>
        </p:txBody>
      </p:sp>
      <p:sp>
        <p:nvSpPr>
          <p:cNvPr id="360" name="Google Shape;360;p53"/>
          <p:cNvSpPr/>
          <p:nvPr/>
        </p:nvSpPr>
        <p:spPr>
          <a:xfrm>
            <a:off x="3357325" y="1946750"/>
            <a:ext cx="148800" cy="339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2" name="Google Shape;362;p53"/>
          <p:cNvSpPr txBox="1"/>
          <p:nvPr>
            <p:ph type="title"/>
          </p:nvPr>
        </p:nvSpPr>
        <p:spPr>
          <a:xfrm>
            <a:off x="114225" y="13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the model size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4"/>
          <p:cNvPicPr preferRelativeResize="0"/>
          <p:nvPr/>
        </p:nvPicPr>
        <p:blipFill>
          <a:blip r:embed="rId3">
            <a:alphaModFix/>
          </a:blip>
          <a:stretch>
            <a:fillRect/>
          </a:stretch>
        </p:blipFill>
        <p:spPr>
          <a:xfrm>
            <a:off x="266900" y="1116425"/>
            <a:ext cx="2974651" cy="4027076"/>
          </a:xfrm>
          <a:prstGeom prst="rect">
            <a:avLst/>
          </a:prstGeom>
          <a:noFill/>
          <a:ln>
            <a:noFill/>
          </a:ln>
        </p:spPr>
      </p:pic>
      <p:sp>
        <p:nvSpPr>
          <p:cNvPr id="368" name="Google Shape;368;p54"/>
          <p:cNvSpPr txBox="1"/>
          <p:nvPr/>
        </p:nvSpPr>
        <p:spPr>
          <a:xfrm>
            <a:off x="3638475" y="1934300"/>
            <a:ext cx="46968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parameters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weights: </a:t>
            </a:r>
            <a:r>
              <a:rPr lang="en">
                <a:solidFill>
                  <a:srgbClr val="990000"/>
                </a:solidFill>
                <a:latin typeface="Consolas"/>
                <a:ea typeface="Consolas"/>
                <a:cs typeface="Consolas"/>
                <a:sym typeface="Consolas"/>
              </a:rPr>
              <a:t>128</a:t>
            </a:r>
            <a:r>
              <a:rPr lang="en">
                <a:latin typeface="Consolas"/>
                <a:ea typeface="Consolas"/>
                <a:cs typeface="Consolas"/>
                <a:sym typeface="Consolas"/>
              </a:rPr>
              <a:t> x </a:t>
            </a:r>
            <a:r>
              <a:rPr lang="en">
                <a:solidFill>
                  <a:srgbClr val="38761D"/>
                </a:solidFill>
                <a:latin typeface="Consolas"/>
                <a:ea typeface="Consolas"/>
                <a:cs typeface="Consolas"/>
                <a:sym typeface="Consolas"/>
              </a:rPr>
              <a:t>(14 x 14 x 32) </a:t>
            </a:r>
            <a:r>
              <a:rPr lang="en">
                <a:latin typeface="Consolas"/>
                <a:ea typeface="Consolas"/>
                <a:cs typeface="Consolas"/>
                <a:sym typeface="Consolas"/>
              </a:rPr>
              <a:t>= </a:t>
            </a:r>
            <a:r>
              <a:rPr b="1" lang="en">
                <a:latin typeface="Consolas"/>
                <a:ea typeface="Consolas"/>
                <a:cs typeface="Consolas"/>
                <a:sym typeface="Consolas"/>
              </a:rPr>
              <a:t>802816</a:t>
            </a:r>
            <a:r>
              <a:rPr lang="en">
                <a:solidFill>
                  <a:srgbClr val="38761D"/>
                </a:solidFill>
                <a:latin typeface="Consolas"/>
                <a:ea typeface="Consolas"/>
                <a:cs typeface="Consolas"/>
                <a:sym typeface="Consolas"/>
              </a:rPr>
              <a:t> </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biases: </a:t>
            </a:r>
            <a:r>
              <a:rPr lang="en">
                <a:solidFill>
                  <a:srgbClr val="990000"/>
                </a:solidFill>
                <a:latin typeface="Consolas"/>
                <a:ea typeface="Consolas"/>
                <a:cs typeface="Consolas"/>
                <a:sym typeface="Consolas"/>
              </a:rPr>
              <a:t>128</a:t>
            </a:r>
            <a:endParaRPr>
              <a:solidFill>
                <a:srgbClr val="990000"/>
              </a:solidFill>
              <a:latin typeface="Consolas"/>
              <a:ea typeface="Consolas"/>
              <a:cs typeface="Consolas"/>
              <a:sym typeface="Consolas"/>
            </a:endParaRPr>
          </a:p>
        </p:txBody>
      </p:sp>
      <p:sp>
        <p:nvSpPr>
          <p:cNvPr id="369" name="Google Shape;369;p54"/>
          <p:cNvSpPr/>
          <p:nvPr/>
        </p:nvSpPr>
        <p:spPr>
          <a:xfrm>
            <a:off x="3357325" y="1946750"/>
            <a:ext cx="148800" cy="339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1" name="Google Shape;371;p54"/>
          <p:cNvSpPr txBox="1"/>
          <p:nvPr>
            <p:ph type="title"/>
          </p:nvPr>
        </p:nvSpPr>
        <p:spPr>
          <a:xfrm>
            <a:off x="114225" y="13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the model size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55"/>
          <p:cNvPicPr preferRelativeResize="0"/>
          <p:nvPr/>
        </p:nvPicPr>
        <p:blipFill>
          <a:blip r:embed="rId3">
            <a:alphaModFix/>
          </a:blip>
          <a:stretch>
            <a:fillRect/>
          </a:stretch>
        </p:blipFill>
        <p:spPr>
          <a:xfrm>
            <a:off x="266900" y="1116425"/>
            <a:ext cx="2974651" cy="4027076"/>
          </a:xfrm>
          <a:prstGeom prst="rect">
            <a:avLst/>
          </a:prstGeom>
          <a:noFill/>
          <a:ln>
            <a:noFill/>
          </a:ln>
        </p:spPr>
      </p:pic>
      <p:sp>
        <p:nvSpPr>
          <p:cNvPr id="377" name="Google Shape;377;p55"/>
          <p:cNvSpPr txBox="1"/>
          <p:nvPr/>
        </p:nvSpPr>
        <p:spPr>
          <a:xfrm>
            <a:off x="3638475" y="1248500"/>
            <a:ext cx="46968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parameters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weights: </a:t>
            </a:r>
            <a:r>
              <a:rPr lang="en">
                <a:solidFill>
                  <a:srgbClr val="990000"/>
                </a:solidFill>
                <a:latin typeface="Consolas"/>
                <a:ea typeface="Consolas"/>
                <a:cs typeface="Consolas"/>
                <a:sym typeface="Consolas"/>
              </a:rPr>
              <a:t>10</a:t>
            </a:r>
            <a:r>
              <a:rPr lang="en">
                <a:latin typeface="Consolas"/>
                <a:ea typeface="Consolas"/>
                <a:cs typeface="Consolas"/>
                <a:sym typeface="Consolas"/>
              </a:rPr>
              <a:t> x </a:t>
            </a:r>
            <a:r>
              <a:rPr lang="en">
                <a:solidFill>
                  <a:srgbClr val="38761D"/>
                </a:solidFill>
                <a:latin typeface="Consolas"/>
                <a:ea typeface="Consolas"/>
                <a:cs typeface="Consolas"/>
                <a:sym typeface="Consolas"/>
              </a:rPr>
              <a:t>128 </a:t>
            </a:r>
            <a:r>
              <a:rPr lang="en">
                <a:latin typeface="Consolas"/>
                <a:ea typeface="Consolas"/>
                <a:cs typeface="Consolas"/>
                <a:sym typeface="Consolas"/>
              </a:rPr>
              <a:t>= </a:t>
            </a:r>
            <a:r>
              <a:rPr b="1" lang="en">
                <a:latin typeface="Consolas"/>
                <a:ea typeface="Consolas"/>
                <a:cs typeface="Consolas"/>
                <a:sym typeface="Consolas"/>
              </a:rPr>
              <a:t>1280</a:t>
            </a:r>
            <a:r>
              <a:rPr lang="en">
                <a:solidFill>
                  <a:srgbClr val="38761D"/>
                </a:solidFill>
                <a:latin typeface="Consolas"/>
                <a:ea typeface="Consolas"/>
                <a:cs typeface="Consolas"/>
                <a:sym typeface="Consolas"/>
              </a:rPr>
              <a:t> </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biases: </a:t>
            </a:r>
            <a:r>
              <a:rPr lang="en">
                <a:solidFill>
                  <a:srgbClr val="990000"/>
                </a:solidFill>
                <a:latin typeface="Consolas"/>
                <a:ea typeface="Consolas"/>
                <a:cs typeface="Consolas"/>
                <a:sym typeface="Consolas"/>
              </a:rPr>
              <a:t>10</a:t>
            </a:r>
            <a:endParaRPr>
              <a:solidFill>
                <a:srgbClr val="990000"/>
              </a:solidFill>
              <a:latin typeface="Consolas"/>
              <a:ea typeface="Consolas"/>
              <a:cs typeface="Consolas"/>
              <a:sym typeface="Consolas"/>
            </a:endParaRPr>
          </a:p>
        </p:txBody>
      </p:sp>
      <p:sp>
        <p:nvSpPr>
          <p:cNvPr id="378" name="Google Shape;378;p55"/>
          <p:cNvSpPr/>
          <p:nvPr/>
        </p:nvSpPr>
        <p:spPr>
          <a:xfrm>
            <a:off x="3357325" y="1260950"/>
            <a:ext cx="148800" cy="339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0" name="Google Shape;380;p55"/>
          <p:cNvSpPr txBox="1"/>
          <p:nvPr>
            <p:ph type="title"/>
          </p:nvPr>
        </p:nvSpPr>
        <p:spPr>
          <a:xfrm>
            <a:off x="114225" y="134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the model size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31" name="Google Shape;13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Architecture</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Interpretability</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Computation</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Receptive Fields</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Convoluzionization</a:t>
            </a:r>
            <a:endParaRPr>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Applications</a:t>
            </a:r>
            <a:endParaRPr>
              <a:latin typeface="Ubuntu"/>
              <a:ea typeface="Ubuntu"/>
              <a:cs typeface="Ubuntu"/>
              <a:sym typeface="Ubuntu"/>
            </a:endParaRPr>
          </a:p>
        </p:txBody>
      </p:sp>
      <p:sp>
        <p:nvSpPr>
          <p:cNvPr id="132" name="Google Shape;13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6"/>
          <p:cNvSpPr txBox="1"/>
          <p:nvPr>
            <p:ph type="title"/>
          </p:nvPr>
        </p:nvSpPr>
        <p:spPr>
          <a:xfrm>
            <a:off x="831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model size</a:t>
            </a:r>
            <a:endParaRPr/>
          </a:p>
        </p:txBody>
      </p:sp>
      <p:pic>
        <p:nvPicPr>
          <p:cNvPr id="386" name="Google Shape;386;p56"/>
          <p:cNvPicPr preferRelativeResize="0"/>
          <p:nvPr/>
        </p:nvPicPr>
        <p:blipFill>
          <a:blip r:embed="rId3">
            <a:alphaModFix/>
          </a:blip>
          <a:stretch>
            <a:fillRect/>
          </a:stretch>
        </p:blipFill>
        <p:spPr>
          <a:xfrm>
            <a:off x="266900" y="1116425"/>
            <a:ext cx="2974651" cy="4027076"/>
          </a:xfrm>
          <a:prstGeom prst="rect">
            <a:avLst/>
          </a:prstGeom>
          <a:noFill/>
          <a:ln>
            <a:noFill/>
          </a:ln>
        </p:spPr>
      </p:pic>
      <p:sp>
        <p:nvSpPr>
          <p:cNvPr id="387" name="Google Shape;387;p56"/>
          <p:cNvSpPr txBox="1"/>
          <p:nvPr/>
        </p:nvSpPr>
        <p:spPr>
          <a:xfrm>
            <a:off x="3622550" y="1215423"/>
            <a:ext cx="46968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parameters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weights: </a:t>
            </a:r>
            <a:r>
              <a:rPr lang="en">
                <a:solidFill>
                  <a:srgbClr val="990000"/>
                </a:solidFill>
                <a:latin typeface="Consolas"/>
                <a:ea typeface="Consolas"/>
                <a:cs typeface="Consolas"/>
                <a:sym typeface="Consolas"/>
              </a:rPr>
              <a:t>10</a:t>
            </a:r>
            <a:r>
              <a:rPr lang="en">
                <a:latin typeface="Consolas"/>
                <a:ea typeface="Consolas"/>
                <a:cs typeface="Consolas"/>
                <a:sym typeface="Consolas"/>
              </a:rPr>
              <a:t> x </a:t>
            </a:r>
            <a:r>
              <a:rPr lang="en">
                <a:solidFill>
                  <a:srgbClr val="38761D"/>
                </a:solidFill>
                <a:latin typeface="Consolas"/>
                <a:ea typeface="Consolas"/>
                <a:cs typeface="Consolas"/>
                <a:sym typeface="Consolas"/>
              </a:rPr>
              <a:t>128 </a:t>
            </a:r>
            <a:r>
              <a:rPr lang="en">
                <a:latin typeface="Consolas"/>
                <a:ea typeface="Consolas"/>
                <a:cs typeface="Consolas"/>
                <a:sym typeface="Consolas"/>
              </a:rPr>
              <a:t>= </a:t>
            </a:r>
            <a:r>
              <a:rPr b="1" lang="en" u="sng">
                <a:latin typeface="Consolas"/>
                <a:ea typeface="Consolas"/>
                <a:cs typeface="Consolas"/>
                <a:sym typeface="Consolas"/>
              </a:rPr>
              <a:t>1280</a:t>
            </a:r>
            <a:r>
              <a:rPr lang="en">
                <a:solidFill>
                  <a:srgbClr val="38761D"/>
                </a:solidFill>
                <a:latin typeface="Consolas"/>
                <a:ea typeface="Consolas"/>
                <a:cs typeface="Consolas"/>
                <a:sym typeface="Consolas"/>
              </a:rPr>
              <a:t> </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biases: </a:t>
            </a:r>
            <a:r>
              <a:rPr b="1" lang="en" u="sng">
                <a:latin typeface="Consolas"/>
                <a:ea typeface="Consolas"/>
                <a:cs typeface="Consolas"/>
                <a:sym typeface="Consolas"/>
              </a:rPr>
              <a:t>10</a:t>
            </a:r>
            <a:endParaRPr b="1" u="sng">
              <a:latin typeface="Consolas"/>
              <a:ea typeface="Consolas"/>
              <a:cs typeface="Consolas"/>
              <a:sym typeface="Consolas"/>
            </a:endParaRPr>
          </a:p>
        </p:txBody>
      </p:sp>
      <p:sp>
        <p:nvSpPr>
          <p:cNvPr id="388" name="Google Shape;388;p56"/>
          <p:cNvSpPr/>
          <p:nvPr/>
        </p:nvSpPr>
        <p:spPr>
          <a:xfrm>
            <a:off x="3349363" y="1260950"/>
            <a:ext cx="148800" cy="339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6"/>
          <p:cNvSpPr txBox="1"/>
          <p:nvPr/>
        </p:nvSpPr>
        <p:spPr>
          <a:xfrm>
            <a:off x="3622550" y="1934300"/>
            <a:ext cx="46968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parameters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weights: </a:t>
            </a:r>
            <a:r>
              <a:rPr lang="en">
                <a:solidFill>
                  <a:srgbClr val="990000"/>
                </a:solidFill>
                <a:latin typeface="Consolas"/>
                <a:ea typeface="Consolas"/>
                <a:cs typeface="Consolas"/>
                <a:sym typeface="Consolas"/>
              </a:rPr>
              <a:t>128</a:t>
            </a:r>
            <a:r>
              <a:rPr lang="en">
                <a:latin typeface="Consolas"/>
                <a:ea typeface="Consolas"/>
                <a:cs typeface="Consolas"/>
                <a:sym typeface="Consolas"/>
              </a:rPr>
              <a:t> x </a:t>
            </a:r>
            <a:r>
              <a:rPr lang="en">
                <a:solidFill>
                  <a:srgbClr val="38761D"/>
                </a:solidFill>
                <a:latin typeface="Consolas"/>
                <a:ea typeface="Consolas"/>
                <a:cs typeface="Consolas"/>
                <a:sym typeface="Consolas"/>
              </a:rPr>
              <a:t>(14 x 14 x 32) </a:t>
            </a:r>
            <a:r>
              <a:rPr lang="en">
                <a:latin typeface="Consolas"/>
                <a:ea typeface="Consolas"/>
                <a:cs typeface="Consolas"/>
                <a:sym typeface="Consolas"/>
              </a:rPr>
              <a:t>= </a:t>
            </a:r>
            <a:r>
              <a:rPr b="1" lang="en" u="sng">
                <a:latin typeface="Consolas"/>
                <a:ea typeface="Consolas"/>
                <a:cs typeface="Consolas"/>
                <a:sym typeface="Consolas"/>
              </a:rPr>
              <a:t>802816</a:t>
            </a:r>
            <a:r>
              <a:rPr lang="en">
                <a:solidFill>
                  <a:srgbClr val="38761D"/>
                </a:solidFill>
                <a:latin typeface="Consolas"/>
                <a:ea typeface="Consolas"/>
                <a:cs typeface="Consolas"/>
                <a:sym typeface="Consolas"/>
              </a:rPr>
              <a:t> </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biases: </a:t>
            </a:r>
            <a:r>
              <a:rPr b="1" lang="en" u="sng">
                <a:latin typeface="Consolas"/>
                <a:ea typeface="Consolas"/>
                <a:cs typeface="Consolas"/>
                <a:sym typeface="Consolas"/>
              </a:rPr>
              <a:t>128</a:t>
            </a:r>
            <a:endParaRPr b="1" u="sng">
              <a:latin typeface="Consolas"/>
              <a:ea typeface="Consolas"/>
              <a:cs typeface="Consolas"/>
              <a:sym typeface="Consolas"/>
            </a:endParaRPr>
          </a:p>
        </p:txBody>
      </p:sp>
      <p:sp>
        <p:nvSpPr>
          <p:cNvPr id="390" name="Google Shape;390;p56"/>
          <p:cNvSpPr/>
          <p:nvPr/>
        </p:nvSpPr>
        <p:spPr>
          <a:xfrm>
            <a:off x="3349363" y="1946750"/>
            <a:ext cx="148800" cy="339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6"/>
          <p:cNvSpPr txBox="1"/>
          <p:nvPr/>
        </p:nvSpPr>
        <p:spPr>
          <a:xfrm>
            <a:off x="3622550" y="2742927"/>
            <a:ext cx="46968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parameters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weights: </a:t>
            </a:r>
            <a:r>
              <a:rPr lang="en">
                <a:solidFill>
                  <a:srgbClr val="990000"/>
                </a:solidFill>
                <a:latin typeface="Consolas"/>
                <a:ea typeface="Consolas"/>
                <a:cs typeface="Consolas"/>
                <a:sym typeface="Consolas"/>
              </a:rPr>
              <a:t>32</a:t>
            </a:r>
            <a:r>
              <a:rPr lang="en">
                <a:latin typeface="Consolas"/>
                <a:ea typeface="Consolas"/>
                <a:cs typeface="Consolas"/>
                <a:sym typeface="Consolas"/>
              </a:rPr>
              <a:t> x </a:t>
            </a:r>
            <a:r>
              <a:rPr lang="en">
                <a:solidFill>
                  <a:srgbClr val="38761D"/>
                </a:solidFill>
                <a:latin typeface="Consolas"/>
                <a:ea typeface="Consolas"/>
                <a:cs typeface="Consolas"/>
                <a:sym typeface="Consolas"/>
              </a:rPr>
              <a:t>(3 x 3)</a:t>
            </a:r>
            <a:r>
              <a:rPr lang="en">
                <a:latin typeface="Consolas"/>
                <a:ea typeface="Consolas"/>
                <a:cs typeface="Consolas"/>
                <a:sym typeface="Consolas"/>
              </a:rPr>
              <a:t> x </a:t>
            </a:r>
            <a:r>
              <a:rPr lang="en">
                <a:solidFill>
                  <a:srgbClr val="0000FF"/>
                </a:solidFill>
                <a:latin typeface="Consolas"/>
                <a:ea typeface="Consolas"/>
                <a:cs typeface="Consolas"/>
                <a:sym typeface="Consolas"/>
              </a:rPr>
              <a:t>32</a:t>
            </a:r>
            <a:r>
              <a:rPr lang="en">
                <a:latin typeface="Consolas"/>
                <a:ea typeface="Consolas"/>
                <a:cs typeface="Consolas"/>
                <a:sym typeface="Consolas"/>
              </a:rPr>
              <a:t> = </a:t>
            </a:r>
            <a:r>
              <a:rPr b="1" lang="en" u="sng">
                <a:latin typeface="Consolas"/>
                <a:ea typeface="Consolas"/>
                <a:cs typeface="Consolas"/>
                <a:sym typeface="Consolas"/>
              </a:rPr>
              <a:t>9216</a:t>
            </a:r>
            <a:endParaRPr b="1" u="sng">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biases: </a:t>
            </a:r>
            <a:r>
              <a:rPr b="1" lang="en" u="sng">
                <a:latin typeface="Consolas"/>
                <a:ea typeface="Consolas"/>
                <a:cs typeface="Consolas"/>
                <a:sym typeface="Consolas"/>
              </a:rPr>
              <a:t>32</a:t>
            </a:r>
            <a:endParaRPr b="1" u="sng">
              <a:latin typeface="Consolas"/>
              <a:ea typeface="Consolas"/>
              <a:cs typeface="Consolas"/>
              <a:sym typeface="Consolas"/>
            </a:endParaRPr>
          </a:p>
        </p:txBody>
      </p:sp>
      <p:sp>
        <p:nvSpPr>
          <p:cNvPr id="392" name="Google Shape;392;p56"/>
          <p:cNvSpPr/>
          <p:nvPr/>
        </p:nvSpPr>
        <p:spPr>
          <a:xfrm>
            <a:off x="3349363" y="2798500"/>
            <a:ext cx="148800" cy="339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6"/>
          <p:cNvSpPr txBox="1"/>
          <p:nvPr/>
        </p:nvSpPr>
        <p:spPr>
          <a:xfrm>
            <a:off x="3622550" y="3659104"/>
            <a:ext cx="46968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parameters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weights: </a:t>
            </a:r>
            <a:r>
              <a:rPr lang="en">
                <a:solidFill>
                  <a:srgbClr val="990000"/>
                </a:solidFill>
                <a:latin typeface="Consolas"/>
                <a:ea typeface="Consolas"/>
                <a:cs typeface="Consolas"/>
                <a:sym typeface="Consolas"/>
              </a:rPr>
              <a:t>32</a:t>
            </a:r>
            <a:r>
              <a:rPr lang="en">
                <a:latin typeface="Consolas"/>
                <a:ea typeface="Consolas"/>
                <a:cs typeface="Consolas"/>
                <a:sym typeface="Consolas"/>
              </a:rPr>
              <a:t> x </a:t>
            </a:r>
            <a:r>
              <a:rPr lang="en">
                <a:solidFill>
                  <a:srgbClr val="38761D"/>
                </a:solidFill>
                <a:latin typeface="Consolas"/>
                <a:ea typeface="Consolas"/>
                <a:cs typeface="Consolas"/>
                <a:sym typeface="Consolas"/>
              </a:rPr>
              <a:t>(3 x 3)</a:t>
            </a:r>
            <a:r>
              <a:rPr lang="en">
                <a:latin typeface="Consolas"/>
                <a:ea typeface="Consolas"/>
                <a:cs typeface="Consolas"/>
                <a:sym typeface="Consolas"/>
              </a:rPr>
              <a:t> x </a:t>
            </a:r>
            <a:r>
              <a:rPr lang="en">
                <a:solidFill>
                  <a:srgbClr val="0000FF"/>
                </a:solidFill>
                <a:latin typeface="Consolas"/>
                <a:ea typeface="Consolas"/>
                <a:cs typeface="Consolas"/>
                <a:sym typeface="Consolas"/>
              </a:rPr>
              <a:t>1</a:t>
            </a:r>
            <a:r>
              <a:rPr lang="en">
                <a:latin typeface="Consolas"/>
                <a:ea typeface="Consolas"/>
                <a:cs typeface="Consolas"/>
                <a:sym typeface="Consolas"/>
              </a:rPr>
              <a:t> = </a:t>
            </a:r>
            <a:r>
              <a:rPr b="1" lang="en" u="sng">
                <a:latin typeface="Consolas"/>
                <a:ea typeface="Consolas"/>
                <a:cs typeface="Consolas"/>
                <a:sym typeface="Consolas"/>
              </a:rPr>
              <a:t>288</a:t>
            </a:r>
            <a:endParaRPr b="1" u="sng">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biases: </a:t>
            </a:r>
            <a:r>
              <a:rPr b="1" lang="en" u="sng">
                <a:latin typeface="Consolas"/>
                <a:ea typeface="Consolas"/>
                <a:cs typeface="Consolas"/>
                <a:sym typeface="Consolas"/>
              </a:rPr>
              <a:t>32</a:t>
            </a:r>
            <a:endParaRPr b="1" u="sng">
              <a:latin typeface="Consolas"/>
              <a:ea typeface="Consolas"/>
              <a:cs typeface="Consolas"/>
              <a:sym typeface="Consolas"/>
            </a:endParaRPr>
          </a:p>
        </p:txBody>
      </p:sp>
      <p:sp>
        <p:nvSpPr>
          <p:cNvPr id="394" name="Google Shape;394;p56"/>
          <p:cNvSpPr/>
          <p:nvPr/>
        </p:nvSpPr>
        <p:spPr>
          <a:xfrm>
            <a:off x="3349363" y="3712900"/>
            <a:ext cx="148800" cy="3390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6"/>
          <p:cNvSpPr txBox="1"/>
          <p:nvPr/>
        </p:nvSpPr>
        <p:spPr>
          <a:xfrm>
            <a:off x="5002925" y="4476050"/>
            <a:ext cx="35805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Total: 813,802</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 3.1 MB (32-bit floats)</a:t>
            </a:r>
            <a:endParaRPr>
              <a:latin typeface="Consolas"/>
              <a:ea typeface="Consolas"/>
              <a:cs typeface="Consolas"/>
              <a:sym typeface="Consolas"/>
            </a:endParaRPr>
          </a:p>
        </p:txBody>
      </p:sp>
      <p:sp>
        <p:nvSpPr>
          <p:cNvPr id="396" name="Google Shape;396;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map sizes</a:t>
            </a:r>
            <a:endParaRPr/>
          </a:p>
        </p:txBody>
      </p:sp>
      <p:sp>
        <p:nvSpPr>
          <p:cNvPr id="402" name="Google Shape;402;p57"/>
          <p:cNvSpPr txBox="1"/>
          <p:nvPr>
            <p:ph idx="1" type="body"/>
          </p:nvPr>
        </p:nvSpPr>
        <p:spPr>
          <a:xfrm>
            <a:off x="311700" y="1152475"/>
            <a:ext cx="391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Easy… </a:t>
            </a:r>
            <a:endParaRPr/>
          </a:p>
          <a:p>
            <a:pPr indent="0" lvl="0" marL="0" rtl="0" algn="l">
              <a:spcBef>
                <a:spcPts val="1000"/>
              </a:spcBef>
              <a:spcAft>
                <a:spcPts val="0"/>
              </a:spcAft>
              <a:buNone/>
            </a:pPr>
            <a:r>
              <a:rPr b="1" lang="en"/>
              <a:t>Conv layers</a:t>
            </a:r>
            <a:r>
              <a:rPr lang="en"/>
              <a:t>: width x height x depth</a:t>
            </a:r>
            <a:endParaRPr/>
          </a:p>
          <a:p>
            <a:pPr indent="0" lvl="0" marL="0" rtl="0" algn="l">
              <a:spcBef>
                <a:spcPts val="1000"/>
              </a:spcBef>
              <a:spcAft>
                <a:spcPts val="1000"/>
              </a:spcAft>
              <a:buNone/>
            </a:pPr>
            <a:r>
              <a:rPr b="1" lang="en"/>
              <a:t>FC layers</a:t>
            </a:r>
            <a:r>
              <a:rPr lang="en"/>
              <a:t>: #outputs</a:t>
            </a:r>
            <a:endParaRPr/>
          </a:p>
        </p:txBody>
      </p:sp>
      <p:pic>
        <p:nvPicPr>
          <p:cNvPr id="403" name="Google Shape;403;p57"/>
          <p:cNvPicPr preferRelativeResize="0"/>
          <p:nvPr/>
        </p:nvPicPr>
        <p:blipFill>
          <a:blip r:embed="rId3">
            <a:alphaModFix/>
          </a:blip>
          <a:stretch>
            <a:fillRect/>
          </a:stretch>
        </p:blipFill>
        <p:spPr>
          <a:xfrm>
            <a:off x="5493100" y="358500"/>
            <a:ext cx="3534501" cy="4785001"/>
          </a:xfrm>
          <a:prstGeom prst="rect">
            <a:avLst/>
          </a:prstGeom>
          <a:noFill/>
          <a:ln>
            <a:noFill/>
          </a:ln>
        </p:spPr>
      </p:pic>
      <p:sp>
        <p:nvSpPr>
          <p:cNvPr id="404" name="Google Shape;404;p57"/>
          <p:cNvSpPr txBox="1"/>
          <p:nvPr/>
        </p:nvSpPr>
        <p:spPr>
          <a:xfrm>
            <a:off x="4223825" y="1165675"/>
            <a:ext cx="2406300" cy="6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32 x (14 x 14) = 6,272</a:t>
            </a:r>
            <a:endParaRPr>
              <a:solidFill>
                <a:srgbClr val="0000FF"/>
              </a:solidFill>
              <a:latin typeface="Consolas"/>
              <a:ea typeface="Consolas"/>
              <a:cs typeface="Consolas"/>
              <a:sym typeface="Consolas"/>
            </a:endParaRPr>
          </a:p>
        </p:txBody>
      </p:sp>
      <p:sp>
        <p:nvSpPr>
          <p:cNvPr id="405" name="Google Shape;405;p57"/>
          <p:cNvSpPr txBox="1"/>
          <p:nvPr/>
        </p:nvSpPr>
        <p:spPr>
          <a:xfrm>
            <a:off x="2335600" y="2885275"/>
            <a:ext cx="2526600" cy="6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Consolas"/>
                <a:ea typeface="Consolas"/>
                <a:cs typeface="Consolas"/>
                <a:sym typeface="Consolas"/>
              </a:rPr>
              <a:t>32 x (28 x 28) = 25,088</a:t>
            </a:r>
            <a:endParaRPr>
              <a:solidFill>
                <a:srgbClr val="0000FF"/>
              </a:solidFill>
              <a:latin typeface="Consolas"/>
              <a:ea typeface="Consolas"/>
              <a:cs typeface="Consolas"/>
              <a:sym typeface="Consolas"/>
            </a:endParaRPr>
          </a:p>
        </p:txBody>
      </p:sp>
      <p:sp>
        <p:nvSpPr>
          <p:cNvPr id="406" name="Google Shape;406;p57"/>
          <p:cNvSpPr/>
          <p:nvPr/>
        </p:nvSpPr>
        <p:spPr>
          <a:xfrm>
            <a:off x="5416375" y="1514450"/>
            <a:ext cx="487900" cy="271325"/>
          </a:xfrm>
          <a:custGeom>
            <a:rect b="b" l="l" r="r" t="t"/>
            <a:pathLst>
              <a:path extrusionOk="0" h="10853" w="19516">
                <a:moveTo>
                  <a:pt x="0" y="0"/>
                </a:moveTo>
                <a:cubicBezTo>
                  <a:pt x="237" y="3790"/>
                  <a:pt x="1462" y="8781"/>
                  <a:pt x="4962" y="10254"/>
                </a:cubicBezTo>
                <a:cubicBezTo>
                  <a:pt x="9571" y="12194"/>
                  <a:pt x="14772" y="8198"/>
                  <a:pt x="19516" y="6615"/>
                </a:cubicBezTo>
              </a:path>
            </a:pathLst>
          </a:custGeom>
          <a:noFill/>
          <a:ln cap="flat" cmpd="sng" w="9525">
            <a:solidFill>
              <a:srgbClr val="0000FF"/>
            </a:solidFill>
            <a:prstDash val="solid"/>
            <a:round/>
            <a:headEnd len="med" w="med" type="none"/>
            <a:tailEnd len="med" w="med" type="triangle"/>
          </a:ln>
        </p:spPr>
      </p:sp>
      <p:sp>
        <p:nvSpPr>
          <p:cNvPr id="407" name="Google Shape;407;p57"/>
          <p:cNvSpPr/>
          <p:nvPr/>
        </p:nvSpPr>
        <p:spPr>
          <a:xfrm>
            <a:off x="4374450" y="3266375"/>
            <a:ext cx="1132900" cy="511125"/>
          </a:xfrm>
          <a:custGeom>
            <a:rect b="b" l="l" r="r" t="t"/>
            <a:pathLst>
              <a:path extrusionOk="0" h="20445" w="45316">
                <a:moveTo>
                  <a:pt x="0" y="0"/>
                </a:moveTo>
                <a:cubicBezTo>
                  <a:pt x="939" y="5945"/>
                  <a:pt x="3732" y="12337"/>
                  <a:pt x="8600" y="15877"/>
                </a:cubicBezTo>
                <a:cubicBezTo>
                  <a:pt x="18502" y="23078"/>
                  <a:pt x="33589" y="20386"/>
                  <a:pt x="45316" y="16869"/>
                </a:cubicBezTo>
              </a:path>
            </a:pathLst>
          </a:custGeom>
          <a:noFill/>
          <a:ln cap="flat" cmpd="sng" w="9525">
            <a:solidFill>
              <a:srgbClr val="0000FF"/>
            </a:solidFill>
            <a:prstDash val="solid"/>
            <a:round/>
            <a:headEnd len="med" w="med" type="none"/>
            <a:tailEnd len="med" w="med" type="triangle"/>
          </a:ln>
        </p:spPr>
      </p:sp>
      <p:sp>
        <p:nvSpPr>
          <p:cNvPr id="408" name="Google Shape;408;p57"/>
          <p:cNvSpPr/>
          <p:nvPr/>
        </p:nvSpPr>
        <p:spPr>
          <a:xfrm>
            <a:off x="4366175" y="2521911"/>
            <a:ext cx="1041950" cy="387125"/>
          </a:xfrm>
          <a:custGeom>
            <a:rect b="b" l="l" r="r" t="t"/>
            <a:pathLst>
              <a:path extrusionOk="0" h="15485" w="41678">
                <a:moveTo>
                  <a:pt x="0" y="15485"/>
                </a:moveTo>
                <a:cubicBezTo>
                  <a:pt x="6804" y="2632"/>
                  <a:pt x="28668" y="-3916"/>
                  <a:pt x="41678" y="2584"/>
                </a:cubicBezTo>
              </a:path>
            </a:pathLst>
          </a:custGeom>
          <a:noFill/>
          <a:ln cap="flat" cmpd="sng" w="9525">
            <a:solidFill>
              <a:srgbClr val="0000FF"/>
            </a:solidFill>
            <a:prstDash val="solid"/>
            <a:round/>
            <a:headEnd len="med" w="med" type="none"/>
            <a:tailEnd len="med" w="med" type="triangle"/>
          </a:ln>
        </p:spPr>
      </p:sp>
      <p:sp>
        <p:nvSpPr>
          <p:cNvPr id="409" name="Google Shape;409;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8"/>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memory requirements (train time)</a:t>
            </a:r>
            <a:endParaRPr/>
          </a:p>
        </p:txBody>
      </p:sp>
      <p:sp>
        <p:nvSpPr>
          <p:cNvPr id="415" name="Google Shape;415;p58"/>
          <p:cNvSpPr/>
          <p:nvPr/>
        </p:nvSpPr>
        <p:spPr>
          <a:xfrm>
            <a:off x="5201350" y="2863000"/>
            <a:ext cx="3043200" cy="876600"/>
          </a:xfrm>
          <a:prstGeom prst="rect">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Memory for layer error</a:t>
            </a:r>
            <a:endParaRPr>
              <a:latin typeface="Ubuntu"/>
              <a:ea typeface="Ubuntu"/>
              <a:cs typeface="Ubuntu"/>
              <a:sym typeface="Ubuntu"/>
            </a:endParaRPr>
          </a:p>
        </p:txBody>
      </p:sp>
      <p:sp>
        <p:nvSpPr>
          <p:cNvPr id="416" name="Google Shape;416;p58"/>
          <p:cNvSpPr/>
          <p:nvPr/>
        </p:nvSpPr>
        <p:spPr>
          <a:xfrm>
            <a:off x="1152750" y="1910200"/>
            <a:ext cx="3043200" cy="396900"/>
          </a:xfrm>
          <a:prstGeom prst="rect">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Memory for parameters</a:t>
            </a:r>
            <a:endParaRPr>
              <a:latin typeface="Ubuntu"/>
              <a:ea typeface="Ubuntu"/>
              <a:cs typeface="Ubuntu"/>
              <a:sym typeface="Ubuntu"/>
            </a:endParaRPr>
          </a:p>
        </p:txBody>
      </p:sp>
      <p:sp>
        <p:nvSpPr>
          <p:cNvPr id="417" name="Google Shape;417;p58"/>
          <p:cNvSpPr/>
          <p:nvPr/>
        </p:nvSpPr>
        <p:spPr>
          <a:xfrm>
            <a:off x="1152750" y="2637900"/>
            <a:ext cx="3043200" cy="396900"/>
          </a:xfrm>
          <a:prstGeom prst="rect">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Memory for param gradients</a:t>
            </a:r>
            <a:endParaRPr>
              <a:latin typeface="Ubuntu"/>
              <a:ea typeface="Ubuntu"/>
              <a:cs typeface="Ubuntu"/>
              <a:sym typeface="Ubuntu"/>
            </a:endParaRPr>
          </a:p>
        </p:txBody>
      </p:sp>
      <p:sp>
        <p:nvSpPr>
          <p:cNvPr id="418" name="Google Shape;418;p58"/>
          <p:cNvSpPr txBox="1"/>
          <p:nvPr/>
        </p:nvSpPr>
        <p:spPr>
          <a:xfrm>
            <a:off x="2556900" y="1182500"/>
            <a:ext cx="42834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Depends on implementation and optimizer</a:t>
            </a:r>
            <a:endParaRPr/>
          </a:p>
        </p:txBody>
      </p:sp>
      <p:sp>
        <p:nvSpPr>
          <p:cNvPr id="419" name="Google Shape;419;p58"/>
          <p:cNvSpPr/>
          <p:nvPr/>
        </p:nvSpPr>
        <p:spPr>
          <a:xfrm>
            <a:off x="1152750" y="3342700"/>
            <a:ext cx="3043200" cy="396900"/>
          </a:xfrm>
          <a:prstGeom prst="rect">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Memory for momentum</a:t>
            </a:r>
            <a:endParaRPr>
              <a:latin typeface="Ubuntu"/>
              <a:ea typeface="Ubuntu"/>
              <a:cs typeface="Ubuntu"/>
              <a:sym typeface="Ubuntu"/>
            </a:endParaRPr>
          </a:p>
        </p:txBody>
      </p:sp>
      <p:sp>
        <p:nvSpPr>
          <p:cNvPr id="420" name="Google Shape;420;p58"/>
          <p:cNvSpPr/>
          <p:nvPr/>
        </p:nvSpPr>
        <p:spPr>
          <a:xfrm>
            <a:off x="5201350" y="1910188"/>
            <a:ext cx="3043200" cy="876600"/>
          </a:xfrm>
          <a:prstGeom prst="rect">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Memory for layer outputs</a:t>
            </a:r>
            <a:endParaRPr>
              <a:latin typeface="Ubuntu"/>
              <a:ea typeface="Ubuntu"/>
              <a:cs typeface="Ubuntu"/>
              <a:sym typeface="Ubuntu"/>
            </a:endParaRPr>
          </a:p>
        </p:txBody>
      </p:sp>
      <p:sp>
        <p:nvSpPr>
          <p:cNvPr id="421" name="Google Shape;421;p58"/>
          <p:cNvSpPr/>
          <p:nvPr/>
        </p:nvSpPr>
        <p:spPr>
          <a:xfrm>
            <a:off x="1152750" y="4010750"/>
            <a:ext cx="7091700" cy="462900"/>
          </a:xfrm>
          <a:prstGeom prst="rect">
            <a:avLst/>
          </a:prstGeom>
          <a:solidFill>
            <a:srgbClr val="D9D2E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Implementation overhead (memory for convolutions, etc.)</a:t>
            </a:r>
            <a:endParaRPr>
              <a:latin typeface="Ubuntu"/>
              <a:ea typeface="Ubuntu"/>
              <a:cs typeface="Ubuntu"/>
              <a:sym typeface="Ubuntu"/>
            </a:endParaRPr>
          </a:p>
        </p:txBody>
      </p:sp>
      <p:sp>
        <p:nvSpPr>
          <p:cNvPr id="422" name="Google Shape;422;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58"/>
          <p:cNvSpPr txBox="1"/>
          <p:nvPr/>
        </p:nvSpPr>
        <p:spPr>
          <a:xfrm>
            <a:off x="2875" y="4832125"/>
            <a:ext cx="81270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Slide</a:t>
            </a:r>
            <a:r>
              <a:rPr lang="en" sz="1200">
                <a:latin typeface="Ubuntu"/>
                <a:ea typeface="Ubuntu"/>
                <a:cs typeface="Ubuntu"/>
                <a:sym typeface="Ubuntu"/>
              </a:rPr>
              <a:t>: Kevin McGuinness, </a:t>
            </a:r>
            <a:r>
              <a:rPr lang="en" sz="1200" u="sng">
                <a:solidFill>
                  <a:schemeClr val="hlink"/>
                </a:solidFill>
                <a:latin typeface="Ubuntu"/>
                <a:ea typeface="Ubuntu"/>
                <a:cs typeface="Ubuntu"/>
                <a:sym typeface="Ubuntu"/>
                <a:hlinkClick r:id="rId3"/>
              </a:rPr>
              <a:t>“Deep Learning for Computer Vision”</a:t>
            </a:r>
            <a:r>
              <a:rPr lang="en" sz="1200">
                <a:latin typeface="Ubuntu"/>
                <a:ea typeface="Ubuntu"/>
                <a:cs typeface="Ubuntu"/>
                <a:sym typeface="Ubuntu"/>
              </a:rPr>
              <a:t>, UPC TelecomBCN Barcelona 2016. </a:t>
            </a:r>
            <a:r>
              <a:rPr lang="en" sz="1200" u="sng">
                <a:solidFill>
                  <a:schemeClr val="hlink"/>
                </a:solidFill>
                <a:latin typeface="Ubuntu"/>
                <a:ea typeface="Ubuntu"/>
                <a:cs typeface="Ubuntu"/>
                <a:sym typeface="Ubuntu"/>
                <a:hlinkClick r:id="rId4"/>
              </a:rPr>
              <a:t>[video]</a:t>
            </a:r>
            <a:endParaRPr sz="1200">
              <a:latin typeface="Ubuntu"/>
              <a:ea typeface="Ubuntu"/>
              <a:cs typeface="Ubuntu"/>
              <a:sym typeface="Ubuntu"/>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9"/>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memory requirements (test time)</a:t>
            </a:r>
            <a:endParaRPr/>
          </a:p>
        </p:txBody>
      </p:sp>
      <p:sp>
        <p:nvSpPr>
          <p:cNvPr id="429" name="Google Shape;429;p59"/>
          <p:cNvSpPr/>
          <p:nvPr/>
        </p:nvSpPr>
        <p:spPr>
          <a:xfrm>
            <a:off x="5201350" y="2863000"/>
            <a:ext cx="3043200" cy="8766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Ubuntu"/>
                <a:ea typeface="Ubuntu"/>
                <a:cs typeface="Ubuntu"/>
                <a:sym typeface="Ubuntu"/>
              </a:rPr>
              <a:t>Memory for layer error</a:t>
            </a:r>
            <a:endParaRPr>
              <a:solidFill>
                <a:srgbClr val="999999"/>
              </a:solidFill>
              <a:latin typeface="Ubuntu"/>
              <a:ea typeface="Ubuntu"/>
              <a:cs typeface="Ubuntu"/>
              <a:sym typeface="Ubuntu"/>
            </a:endParaRPr>
          </a:p>
        </p:txBody>
      </p:sp>
      <p:sp>
        <p:nvSpPr>
          <p:cNvPr id="430" name="Google Shape;430;p59"/>
          <p:cNvSpPr/>
          <p:nvPr/>
        </p:nvSpPr>
        <p:spPr>
          <a:xfrm>
            <a:off x="1152750" y="1910200"/>
            <a:ext cx="3043200" cy="396900"/>
          </a:xfrm>
          <a:prstGeom prst="rect">
            <a:avLst/>
          </a:prstGeom>
          <a:solidFill>
            <a:srgbClr val="FCE5CD"/>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Memory for parameters</a:t>
            </a:r>
            <a:endParaRPr>
              <a:latin typeface="Ubuntu"/>
              <a:ea typeface="Ubuntu"/>
              <a:cs typeface="Ubuntu"/>
              <a:sym typeface="Ubuntu"/>
            </a:endParaRPr>
          </a:p>
        </p:txBody>
      </p:sp>
      <p:sp>
        <p:nvSpPr>
          <p:cNvPr id="431" name="Google Shape;431;p59"/>
          <p:cNvSpPr/>
          <p:nvPr/>
        </p:nvSpPr>
        <p:spPr>
          <a:xfrm>
            <a:off x="1152750" y="2637900"/>
            <a:ext cx="3043200" cy="3969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Ubuntu"/>
                <a:ea typeface="Ubuntu"/>
                <a:cs typeface="Ubuntu"/>
                <a:sym typeface="Ubuntu"/>
              </a:rPr>
              <a:t>Memory for param gradients</a:t>
            </a:r>
            <a:endParaRPr>
              <a:solidFill>
                <a:srgbClr val="999999"/>
              </a:solidFill>
              <a:latin typeface="Ubuntu"/>
              <a:ea typeface="Ubuntu"/>
              <a:cs typeface="Ubuntu"/>
              <a:sym typeface="Ubuntu"/>
            </a:endParaRPr>
          </a:p>
        </p:txBody>
      </p:sp>
      <p:sp>
        <p:nvSpPr>
          <p:cNvPr id="432" name="Google Shape;432;p59"/>
          <p:cNvSpPr txBox="1"/>
          <p:nvPr/>
        </p:nvSpPr>
        <p:spPr>
          <a:xfrm>
            <a:off x="2556900" y="1182500"/>
            <a:ext cx="4283400" cy="3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Depends on implementation and optimizer</a:t>
            </a:r>
            <a:endParaRPr/>
          </a:p>
        </p:txBody>
      </p:sp>
      <p:sp>
        <p:nvSpPr>
          <p:cNvPr id="433" name="Google Shape;433;p59"/>
          <p:cNvSpPr/>
          <p:nvPr/>
        </p:nvSpPr>
        <p:spPr>
          <a:xfrm>
            <a:off x="1152750" y="3342700"/>
            <a:ext cx="3043200" cy="396900"/>
          </a:xfrm>
          <a:prstGeom prst="rect">
            <a:avLst/>
          </a:prstGeom>
          <a:solidFill>
            <a:srgbClr val="D9D9D9"/>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latin typeface="Ubuntu"/>
                <a:ea typeface="Ubuntu"/>
                <a:cs typeface="Ubuntu"/>
                <a:sym typeface="Ubuntu"/>
              </a:rPr>
              <a:t>Memory for momentum</a:t>
            </a:r>
            <a:endParaRPr>
              <a:solidFill>
                <a:srgbClr val="999999"/>
              </a:solidFill>
              <a:latin typeface="Ubuntu"/>
              <a:ea typeface="Ubuntu"/>
              <a:cs typeface="Ubuntu"/>
              <a:sym typeface="Ubuntu"/>
            </a:endParaRPr>
          </a:p>
        </p:txBody>
      </p:sp>
      <p:sp>
        <p:nvSpPr>
          <p:cNvPr id="434" name="Google Shape;434;p59"/>
          <p:cNvSpPr/>
          <p:nvPr/>
        </p:nvSpPr>
        <p:spPr>
          <a:xfrm>
            <a:off x="5201350" y="1910188"/>
            <a:ext cx="3043200" cy="876600"/>
          </a:xfrm>
          <a:prstGeom prst="rect">
            <a:avLst/>
          </a:prstGeom>
          <a:solidFill>
            <a:srgbClr val="C9DAF8"/>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Memory for layer outputs</a:t>
            </a:r>
            <a:endParaRPr>
              <a:latin typeface="Ubuntu"/>
              <a:ea typeface="Ubuntu"/>
              <a:cs typeface="Ubuntu"/>
              <a:sym typeface="Ubuntu"/>
            </a:endParaRPr>
          </a:p>
        </p:txBody>
      </p:sp>
      <p:sp>
        <p:nvSpPr>
          <p:cNvPr id="435" name="Google Shape;435;p59"/>
          <p:cNvSpPr/>
          <p:nvPr/>
        </p:nvSpPr>
        <p:spPr>
          <a:xfrm>
            <a:off x="1152750" y="4010750"/>
            <a:ext cx="7091700" cy="462900"/>
          </a:xfrm>
          <a:prstGeom prst="rect">
            <a:avLst/>
          </a:prstGeom>
          <a:solidFill>
            <a:srgbClr val="D9D2E9"/>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Implementation overhead (memory for convolutions, etc.)</a:t>
            </a:r>
            <a:endParaRPr>
              <a:latin typeface="Ubuntu"/>
              <a:ea typeface="Ubuntu"/>
              <a:cs typeface="Ubuntu"/>
              <a:sym typeface="Ubuntu"/>
            </a:endParaRPr>
          </a:p>
        </p:txBody>
      </p:sp>
      <p:sp>
        <p:nvSpPr>
          <p:cNvPr id="436" name="Google Shape;43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59"/>
          <p:cNvSpPr txBox="1"/>
          <p:nvPr/>
        </p:nvSpPr>
        <p:spPr>
          <a:xfrm>
            <a:off x="2875" y="4832125"/>
            <a:ext cx="81270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Slide</a:t>
            </a:r>
            <a:r>
              <a:rPr lang="en" sz="1200">
                <a:latin typeface="Ubuntu"/>
                <a:ea typeface="Ubuntu"/>
                <a:cs typeface="Ubuntu"/>
                <a:sym typeface="Ubuntu"/>
              </a:rPr>
              <a:t>: Kevin McGuinness, </a:t>
            </a:r>
            <a:r>
              <a:rPr lang="en" sz="1200" u="sng">
                <a:solidFill>
                  <a:schemeClr val="hlink"/>
                </a:solidFill>
                <a:latin typeface="Ubuntu"/>
                <a:ea typeface="Ubuntu"/>
                <a:cs typeface="Ubuntu"/>
                <a:sym typeface="Ubuntu"/>
                <a:hlinkClick r:id="rId3"/>
              </a:rPr>
              <a:t>“Deep Learning for Computer Vision”</a:t>
            </a:r>
            <a:r>
              <a:rPr lang="en" sz="1200">
                <a:latin typeface="Ubuntu"/>
                <a:ea typeface="Ubuntu"/>
                <a:cs typeface="Ubuntu"/>
                <a:sym typeface="Ubuntu"/>
              </a:rPr>
              <a:t>, UPC TelecomBCN Barcelona 2016. </a:t>
            </a:r>
            <a:r>
              <a:rPr lang="en" sz="1200" u="sng">
                <a:solidFill>
                  <a:schemeClr val="hlink"/>
                </a:solidFill>
                <a:latin typeface="Ubuntu"/>
                <a:ea typeface="Ubuntu"/>
                <a:cs typeface="Ubuntu"/>
                <a:sym typeface="Ubuntu"/>
                <a:hlinkClick r:id="rId4"/>
              </a:rPr>
              <a:t>[video]</a:t>
            </a:r>
            <a:endParaRPr sz="1200">
              <a:latin typeface="Ubuntu"/>
              <a:ea typeface="Ubuntu"/>
              <a:cs typeface="Ubuntu"/>
              <a:sym typeface="Ubuntu"/>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443" name="Google Shape;44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Architecture</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Interpretability</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b="1" lang="en">
                <a:solidFill>
                  <a:srgbClr val="000000"/>
                </a:solidFill>
                <a:latin typeface="Ubuntu"/>
                <a:ea typeface="Ubuntu"/>
                <a:cs typeface="Ubuntu"/>
                <a:sym typeface="Ubuntu"/>
              </a:rPr>
              <a:t>Computation</a:t>
            </a:r>
            <a:endParaRPr b="1">
              <a:solidFill>
                <a:srgbClr val="000000"/>
              </a:solidFill>
              <a:latin typeface="Ubuntu"/>
              <a:ea typeface="Ubuntu"/>
              <a:cs typeface="Ubuntu"/>
              <a:sym typeface="Ubuntu"/>
            </a:endParaRPr>
          </a:p>
          <a:p>
            <a:pPr indent="-317500" lvl="1" marL="914400" rtl="0" algn="l">
              <a:lnSpc>
                <a:spcPct val="150000"/>
              </a:lnSpc>
              <a:spcBef>
                <a:spcPts val="0"/>
              </a:spcBef>
              <a:spcAft>
                <a:spcPts val="0"/>
              </a:spcAft>
              <a:buClr>
                <a:srgbClr val="000000"/>
              </a:buClr>
              <a:buSzPts val="1400"/>
              <a:buFont typeface="Ubuntu"/>
              <a:buChar char="○"/>
            </a:pPr>
            <a:r>
              <a:rPr b="1" lang="en">
                <a:solidFill>
                  <a:srgbClr val="000000"/>
                </a:solidFill>
                <a:latin typeface="Ubuntu"/>
                <a:ea typeface="Ubuntu"/>
                <a:cs typeface="Ubuntu"/>
                <a:sym typeface="Ubuntu"/>
              </a:rPr>
              <a:t>Operations</a:t>
            </a:r>
            <a:endParaRPr b="1">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Receptive Fields</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Convoluzionization</a:t>
            </a:r>
            <a:endParaRPr>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Applications</a:t>
            </a:r>
            <a:endParaRPr>
              <a:latin typeface="Ubuntu"/>
              <a:ea typeface="Ubuntu"/>
              <a:cs typeface="Ubuntu"/>
              <a:sym typeface="Ubuntu"/>
            </a:endParaRPr>
          </a:p>
        </p:txBody>
      </p:sp>
      <p:sp>
        <p:nvSpPr>
          <p:cNvPr id="444" name="Google Shape;444;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Estimating computational complexity</a:t>
            </a:r>
            <a:endParaRPr/>
          </a:p>
        </p:txBody>
      </p:sp>
      <p:sp>
        <p:nvSpPr>
          <p:cNvPr id="450" name="Google Shape;450;p61"/>
          <p:cNvSpPr txBox="1"/>
          <p:nvPr>
            <p:ph idx="1" type="body"/>
          </p:nvPr>
        </p:nvSpPr>
        <p:spPr>
          <a:xfrm>
            <a:off x="311700" y="1152475"/>
            <a:ext cx="533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Ubuntu"/>
                <a:ea typeface="Ubuntu"/>
                <a:cs typeface="Ubuntu"/>
                <a:sym typeface="Ubuntu"/>
              </a:rPr>
              <a:t>Useful to be able to estimate computational complexity of an architecture when designing it</a:t>
            </a:r>
            <a:endParaRPr>
              <a:solidFill>
                <a:srgbClr val="000000"/>
              </a:solidFill>
              <a:latin typeface="Ubuntu"/>
              <a:ea typeface="Ubuntu"/>
              <a:cs typeface="Ubuntu"/>
              <a:sym typeface="Ubuntu"/>
            </a:endParaRPr>
          </a:p>
          <a:p>
            <a:pPr indent="0" lvl="0" marL="0" rtl="0" algn="l">
              <a:spcBef>
                <a:spcPts val="1000"/>
              </a:spcBef>
              <a:spcAft>
                <a:spcPts val="0"/>
              </a:spcAft>
              <a:buNone/>
            </a:pPr>
            <a:r>
              <a:rPr lang="en">
                <a:solidFill>
                  <a:srgbClr val="000000"/>
                </a:solidFill>
                <a:latin typeface="Ubuntu"/>
                <a:ea typeface="Ubuntu"/>
                <a:cs typeface="Ubuntu"/>
                <a:sym typeface="Ubuntu"/>
              </a:rPr>
              <a:t>Computation in deep NN is dominated by multiply-adds in FC and conv layers.</a:t>
            </a:r>
            <a:endParaRPr>
              <a:solidFill>
                <a:srgbClr val="000000"/>
              </a:solidFill>
              <a:latin typeface="Ubuntu"/>
              <a:ea typeface="Ubuntu"/>
              <a:cs typeface="Ubuntu"/>
              <a:sym typeface="Ubuntu"/>
            </a:endParaRPr>
          </a:p>
          <a:p>
            <a:pPr indent="0" lvl="0" marL="0" rtl="0" algn="l">
              <a:spcBef>
                <a:spcPts val="1000"/>
              </a:spcBef>
              <a:spcAft>
                <a:spcPts val="0"/>
              </a:spcAft>
              <a:buNone/>
            </a:pPr>
            <a:r>
              <a:rPr lang="en">
                <a:solidFill>
                  <a:srgbClr val="000000"/>
                </a:solidFill>
                <a:latin typeface="Ubuntu"/>
                <a:ea typeface="Ubuntu"/>
                <a:cs typeface="Ubuntu"/>
                <a:sym typeface="Ubuntu"/>
              </a:rPr>
              <a:t>Typically we estimate the number of FLOPs (multiply-adds) in the forward pass</a:t>
            </a:r>
            <a:endParaRPr>
              <a:solidFill>
                <a:srgbClr val="000000"/>
              </a:solidFill>
              <a:latin typeface="Ubuntu"/>
              <a:ea typeface="Ubuntu"/>
              <a:cs typeface="Ubuntu"/>
              <a:sym typeface="Ubuntu"/>
            </a:endParaRPr>
          </a:p>
          <a:p>
            <a:pPr indent="0" lvl="0" marL="0" rtl="0" algn="l">
              <a:spcBef>
                <a:spcPts val="1000"/>
              </a:spcBef>
              <a:spcAft>
                <a:spcPts val="1000"/>
              </a:spcAft>
              <a:buClr>
                <a:schemeClr val="dk1"/>
              </a:buClr>
              <a:buSzPts val="1100"/>
              <a:buFont typeface="Arial"/>
              <a:buNone/>
            </a:pPr>
            <a:r>
              <a:rPr lang="en">
                <a:solidFill>
                  <a:srgbClr val="000000"/>
                </a:solidFill>
                <a:latin typeface="Ubuntu"/>
                <a:ea typeface="Ubuntu"/>
                <a:cs typeface="Ubuntu"/>
                <a:sym typeface="Ubuntu"/>
              </a:rPr>
              <a:t>Ignore non-linearities, dropout, and normalization layers (negligible cost).</a:t>
            </a:r>
            <a:endParaRPr>
              <a:solidFill>
                <a:srgbClr val="000000"/>
              </a:solidFill>
              <a:latin typeface="Ubuntu"/>
              <a:ea typeface="Ubuntu"/>
              <a:cs typeface="Ubuntu"/>
              <a:sym typeface="Ubuntu"/>
            </a:endParaRPr>
          </a:p>
        </p:txBody>
      </p:sp>
      <p:pic>
        <p:nvPicPr>
          <p:cNvPr id="451" name="Google Shape;451;p61"/>
          <p:cNvPicPr preferRelativeResize="0"/>
          <p:nvPr/>
        </p:nvPicPr>
        <p:blipFill rotWithShape="1">
          <a:blip r:embed="rId3">
            <a:alphaModFix/>
          </a:blip>
          <a:srcRect b="5880" l="8890" r="10510" t="2519"/>
          <a:stretch/>
        </p:blipFill>
        <p:spPr>
          <a:xfrm>
            <a:off x="5966900" y="1828550"/>
            <a:ext cx="2865401" cy="2331150"/>
          </a:xfrm>
          <a:prstGeom prst="rect">
            <a:avLst/>
          </a:prstGeom>
          <a:noFill/>
          <a:ln>
            <a:noFill/>
          </a:ln>
        </p:spPr>
      </p:pic>
      <p:sp>
        <p:nvSpPr>
          <p:cNvPr id="452" name="Google Shape;452;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61"/>
          <p:cNvSpPr txBox="1"/>
          <p:nvPr/>
        </p:nvSpPr>
        <p:spPr>
          <a:xfrm>
            <a:off x="2875" y="4832125"/>
            <a:ext cx="81270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Slide</a:t>
            </a:r>
            <a:r>
              <a:rPr lang="en" sz="1200">
                <a:latin typeface="Ubuntu"/>
                <a:ea typeface="Ubuntu"/>
                <a:cs typeface="Ubuntu"/>
                <a:sym typeface="Ubuntu"/>
              </a:rPr>
              <a:t>: Kevin McGuinness, </a:t>
            </a:r>
            <a:r>
              <a:rPr lang="en" sz="1200" u="sng">
                <a:solidFill>
                  <a:schemeClr val="hlink"/>
                </a:solidFill>
                <a:latin typeface="Ubuntu"/>
                <a:ea typeface="Ubuntu"/>
                <a:cs typeface="Ubuntu"/>
                <a:sym typeface="Ubuntu"/>
                <a:hlinkClick r:id="rId4"/>
              </a:rPr>
              <a:t>“Deep Learning for Computer Vision”</a:t>
            </a:r>
            <a:r>
              <a:rPr lang="en" sz="1200">
                <a:latin typeface="Ubuntu"/>
                <a:ea typeface="Ubuntu"/>
                <a:cs typeface="Ubuntu"/>
                <a:sym typeface="Ubuntu"/>
              </a:rPr>
              <a:t>, UPC TelecomBCN Barcelona 2016. </a:t>
            </a:r>
            <a:r>
              <a:rPr lang="en" sz="1200" u="sng">
                <a:solidFill>
                  <a:schemeClr val="hlink"/>
                </a:solidFill>
                <a:latin typeface="Ubuntu"/>
                <a:ea typeface="Ubuntu"/>
                <a:cs typeface="Ubuntu"/>
                <a:sym typeface="Ubuntu"/>
                <a:hlinkClick r:id="rId5"/>
              </a:rPr>
              <a:t>[video]</a:t>
            </a:r>
            <a:endParaRPr sz="1200">
              <a:latin typeface="Ubuntu"/>
              <a:ea typeface="Ubuntu"/>
              <a:cs typeface="Ubuntu"/>
              <a:sym typeface="Ubuntu"/>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Estimating computational complexity</a:t>
            </a:r>
            <a:endParaRPr/>
          </a:p>
        </p:txBody>
      </p:sp>
      <p:sp>
        <p:nvSpPr>
          <p:cNvPr id="459" name="Google Shape;459;p6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Ubuntu"/>
                <a:ea typeface="Ubuntu"/>
                <a:cs typeface="Ubuntu"/>
                <a:sym typeface="Ubuntu"/>
              </a:rPr>
              <a:t>Fully connected layer FLOPs</a:t>
            </a:r>
            <a:endParaRPr b="1" sz="1500">
              <a:solidFill>
                <a:srgbClr val="000000"/>
              </a:solidFill>
              <a:latin typeface="Ubuntu"/>
              <a:ea typeface="Ubuntu"/>
              <a:cs typeface="Ubuntu"/>
              <a:sym typeface="Ubuntu"/>
            </a:endParaRPr>
          </a:p>
          <a:p>
            <a:pPr indent="0" lvl="0" marL="0" rtl="0" algn="l">
              <a:spcBef>
                <a:spcPts val="1600"/>
              </a:spcBef>
              <a:spcAft>
                <a:spcPts val="0"/>
              </a:spcAft>
              <a:buNone/>
            </a:pPr>
            <a:r>
              <a:rPr lang="en" sz="1500">
                <a:solidFill>
                  <a:srgbClr val="000000"/>
                </a:solidFill>
                <a:latin typeface="Ubuntu"/>
                <a:ea typeface="Ubuntu"/>
                <a:cs typeface="Ubuntu"/>
                <a:sym typeface="Ubuntu"/>
              </a:rPr>
              <a:t>Easy: equal to the number of weights (ignoring biases) </a:t>
            </a:r>
            <a:endParaRPr sz="1500">
              <a:solidFill>
                <a:srgbClr val="000000"/>
              </a:solidFill>
              <a:latin typeface="Ubuntu"/>
              <a:ea typeface="Ubuntu"/>
              <a:cs typeface="Ubuntu"/>
              <a:sym typeface="Ubuntu"/>
            </a:endParaRPr>
          </a:p>
          <a:p>
            <a:pPr indent="0" lvl="0" marL="0" rtl="0" algn="ctr">
              <a:spcBef>
                <a:spcPts val="1600"/>
              </a:spcBef>
              <a:spcAft>
                <a:spcPts val="0"/>
              </a:spcAft>
              <a:buNone/>
            </a:pPr>
            <a:r>
              <a:rPr lang="en" sz="1900">
                <a:latin typeface="Ubuntu"/>
                <a:ea typeface="Ubuntu"/>
                <a:cs typeface="Ubuntu"/>
                <a:sym typeface="Ubuntu"/>
              </a:rPr>
              <a:t>= </a:t>
            </a:r>
            <a:r>
              <a:rPr lang="en" sz="1900">
                <a:solidFill>
                  <a:srgbClr val="CC0000"/>
                </a:solidFill>
                <a:latin typeface="Ubuntu"/>
                <a:ea typeface="Ubuntu"/>
                <a:cs typeface="Ubuntu"/>
                <a:sym typeface="Ubuntu"/>
              </a:rPr>
              <a:t>#num_inputs</a:t>
            </a:r>
            <a:r>
              <a:rPr lang="en" sz="1900">
                <a:latin typeface="Ubuntu"/>
                <a:ea typeface="Ubuntu"/>
                <a:cs typeface="Ubuntu"/>
                <a:sym typeface="Ubuntu"/>
              </a:rPr>
              <a:t> x </a:t>
            </a:r>
            <a:r>
              <a:rPr lang="en" sz="1900">
                <a:solidFill>
                  <a:srgbClr val="38761D"/>
                </a:solidFill>
                <a:latin typeface="Ubuntu"/>
                <a:ea typeface="Ubuntu"/>
                <a:cs typeface="Ubuntu"/>
                <a:sym typeface="Ubuntu"/>
              </a:rPr>
              <a:t>#num_outputs</a:t>
            </a:r>
            <a:endParaRPr sz="1900">
              <a:solidFill>
                <a:srgbClr val="38761D"/>
              </a:solidFill>
              <a:latin typeface="Ubuntu"/>
              <a:ea typeface="Ubuntu"/>
              <a:cs typeface="Ubuntu"/>
              <a:sym typeface="Ubuntu"/>
            </a:endParaRPr>
          </a:p>
          <a:p>
            <a:pPr indent="0" lvl="0" marL="0" rtl="0" algn="l">
              <a:spcBef>
                <a:spcPts val="1600"/>
              </a:spcBef>
              <a:spcAft>
                <a:spcPts val="1600"/>
              </a:spcAft>
              <a:buNone/>
            </a:pPr>
            <a:r>
              <a:t/>
            </a:r>
            <a:endParaRPr sz="1500">
              <a:latin typeface="Ubuntu"/>
              <a:ea typeface="Ubuntu"/>
              <a:cs typeface="Ubuntu"/>
              <a:sym typeface="Ubuntu"/>
            </a:endParaRPr>
          </a:p>
        </p:txBody>
      </p:sp>
      <p:sp>
        <p:nvSpPr>
          <p:cNvPr id="460" name="Google Shape;460;p6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Ubuntu"/>
                <a:ea typeface="Ubuntu"/>
                <a:cs typeface="Ubuntu"/>
                <a:sym typeface="Ubuntu"/>
              </a:rPr>
              <a:t>Convolution layer FLOPs</a:t>
            </a:r>
            <a:endParaRPr b="1" sz="1800">
              <a:solidFill>
                <a:srgbClr val="000000"/>
              </a:solidFill>
              <a:latin typeface="Ubuntu"/>
              <a:ea typeface="Ubuntu"/>
              <a:cs typeface="Ubuntu"/>
              <a:sym typeface="Ubuntu"/>
            </a:endParaRPr>
          </a:p>
          <a:p>
            <a:pPr indent="0" lvl="0" marL="0" rtl="0" algn="l">
              <a:spcBef>
                <a:spcPts val="1600"/>
              </a:spcBef>
              <a:spcAft>
                <a:spcPts val="0"/>
              </a:spcAft>
              <a:buNone/>
            </a:pPr>
            <a:r>
              <a:rPr lang="en" sz="1800">
                <a:solidFill>
                  <a:srgbClr val="000000"/>
                </a:solidFill>
                <a:latin typeface="Ubuntu"/>
                <a:ea typeface="Ubuntu"/>
                <a:cs typeface="Ubuntu"/>
                <a:sym typeface="Ubuntu"/>
              </a:rPr>
              <a:t>Product of:</a:t>
            </a:r>
            <a:endParaRPr sz="1800">
              <a:solidFill>
                <a:srgbClr val="000000"/>
              </a:solidFill>
              <a:latin typeface="Ubuntu"/>
              <a:ea typeface="Ubuntu"/>
              <a:cs typeface="Ubuntu"/>
              <a:sym typeface="Ubuntu"/>
            </a:endParaRPr>
          </a:p>
          <a:p>
            <a:pPr indent="-342900" lvl="0" marL="457200" rtl="0" algn="l">
              <a:spcBef>
                <a:spcPts val="1600"/>
              </a:spcBef>
              <a:spcAft>
                <a:spcPts val="0"/>
              </a:spcAft>
              <a:buClr>
                <a:srgbClr val="000000"/>
              </a:buClr>
              <a:buSzPts val="1800"/>
              <a:buFont typeface="Ubuntu"/>
              <a:buChar char="●"/>
            </a:pPr>
            <a:r>
              <a:rPr lang="en" sz="1800">
                <a:solidFill>
                  <a:srgbClr val="000000"/>
                </a:solidFill>
                <a:latin typeface="Ubuntu"/>
                <a:ea typeface="Ubuntu"/>
                <a:cs typeface="Ubuntu"/>
                <a:sym typeface="Ubuntu"/>
              </a:rPr>
              <a:t>Spatial width of the map</a:t>
            </a:r>
            <a:endParaRPr sz="1800">
              <a:solidFill>
                <a:srgbClr val="000000"/>
              </a:solidFill>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sz="1800">
                <a:solidFill>
                  <a:srgbClr val="000000"/>
                </a:solidFill>
                <a:latin typeface="Ubuntu"/>
                <a:ea typeface="Ubuntu"/>
                <a:cs typeface="Ubuntu"/>
                <a:sym typeface="Ubuntu"/>
              </a:rPr>
              <a:t>Spatial height of the map</a:t>
            </a:r>
            <a:endParaRPr sz="1800">
              <a:solidFill>
                <a:srgbClr val="000000"/>
              </a:solidFill>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sz="1800">
                <a:solidFill>
                  <a:srgbClr val="000000"/>
                </a:solidFill>
                <a:latin typeface="Ubuntu"/>
                <a:ea typeface="Ubuntu"/>
                <a:cs typeface="Ubuntu"/>
                <a:sym typeface="Ubuntu"/>
              </a:rPr>
              <a:t>Previous layer depth</a:t>
            </a:r>
            <a:endParaRPr sz="1800">
              <a:solidFill>
                <a:srgbClr val="000000"/>
              </a:solidFill>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sz="1800">
                <a:solidFill>
                  <a:srgbClr val="000000"/>
                </a:solidFill>
                <a:latin typeface="Ubuntu"/>
                <a:ea typeface="Ubuntu"/>
                <a:cs typeface="Ubuntu"/>
                <a:sym typeface="Ubuntu"/>
              </a:rPr>
              <a:t>Current layer depth</a:t>
            </a:r>
            <a:endParaRPr sz="1800">
              <a:solidFill>
                <a:srgbClr val="000000"/>
              </a:solidFill>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sz="1800">
                <a:solidFill>
                  <a:srgbClr val="000000"/>
                </a:solidFill>
                <a:latin typeface="Ubuntu"/>
                <a:ea typeface="Ubuntu"/>
                <a:cs typeface="Ubuntu"/>
                <a:sym typeface="Ubuntu"/>
              </a:rPr>
              <a:t>Kernel width</a:t>
            </a:r>
            <a:endParaRPr sz="1800">
              <a:solidFill>
                <a:srgbClr val="000000"/>
              </a:solidFill>
              <a:latin typeface="Ubuntu"/>
              <a:ea typeface="Ubuntu"/>
              <a:cs typeface="Ubuntu"/>
              <a:sym typeface="Ubuntu"/>
            </a:endParaRPr>
          </a:p>
          <a:p>
            <a:pPr indent="-342900" lvl="0" marL="457200" rtl="0" algn="l">
              <a:spcBef>
                <a:spcPts val="0"/>
              </a:spcBef>
              <a:spcAft>
                <a:spcPts val="0"/>
              </a:spcAft>
              <a:buClr>
                <a:srgbClr val="000000"/>
              </a:buClr>
              <a:buSzPts val="1800"/>
              <a:buFont typeface="Ubuntu"/>
              <a:buChar char="●"/>
            </a:pPr>
            <a:r>
              <a:rPr lang="en" sz="1800">
                <a:solidFill>
                  <a:srgbClr val="000000"/>
                </a:solidFill>
                <a:latin typeface="Ubuntu"/>
                <a:ea typeface="Ubuntu"/>
                <a:cs typeface="Ubuntu"/>
                <a:sym typeface="Ubuntu"/>
              </a:rPr>
              <a:t>Kernel height</a:t>
            </a:r>
            <a:endParaRPr sz="1800">
              <a:solidFill>
                <a:srgbClr val="000000"/>
              </a:solidFill>
              <a:latin typeface="Ubuntu"/>
              <a:ea typeface="Ubuntu"/>
              <a:cs typeface="Ubuntu"/>
              <a:sym typeface="Ubuntu"/>
            </a:endParaRPr>
          </a:p>
        </p:txBody>
      </p:sp>
      <p:sp>
        <p:nvSpPr>
          <p:cNvPr id="461" name="Google Shape;461;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2" name="Google Shape;462;p62"/>
          <p:cNvSpPr txBox="1"/>
          <p:nvPr/>
        </p:nvSpPr>
        <p:spPr>
          <a:xfrm>
            <a:off x="2875" y="4832125"/>
            <a:ext cx="81270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Slide</a:t>
            </a:r>
            <a:r>
              <a:rPr lang="en" sz="1200">
                <a:latin typeface="Ubuntu"/>
                <a:ea typeface="Ubuntu"/>
                <a:cs typeface="Ubuntu"/>
                <a:sym typeface="Ubuntu"/>
              </a:rPr>
              <a:t>: Kevin McGuinness, </a:t>
            </a:r>
            <a:r>
              <a:rPr lang="en" sz="1200" u="sng">
                <a:solidFill>
                  <a:schemeClr val="hlink"/>
                </a:solidFill>
                <a:latin typeface="Ubuntu"/>
                <a:ea typeface="Ubuntu"/>
                <a:cs typeface="Ubuntu"/>
                <a:sym typeface="Ubuntu"/>
                <a:hlinkClick r:id="rId3"/>
              </a:rPr>
              <a:t>“Deep Learning for Computer Vision”</a:t>
            </a:r>
            <a:r>
              <a:rPr lang="en" sz="1200">
                <a:latin typeface="Ubuntu"/>
                <a:ea typeface="Ubuntu"/>
                <a:cs typeface="Ubuntu"/>
                <a:sym typeface="Ubuntu"/>
              </a:rPr>
              <a:t>, UPC TelecomBCN Barcelona 2016. </a:t>
            </a:r>
            <a:r>
              <a:rPr lang="en" sz="1200" u="sng">
                <a:solidFill>
                  <a:schemeClr val="hlink"/>
                </a:solidFill>
                <a:latin typeface="Ubuntu"/>
                <a:ea typeface="Ubuntu"/>
                <a:cs typeface="Ubuntu"/>
                <a:sym typeface="Ubuntu"/>
                <a:hlinkClick r:id="rId4"/>
              </a:rPr>
              <a:t>[video]</a:t>
            </a:r>
            <a:endParaRPr sz="1200">
              <a:latin typeface="Ubuntu"/>
              <a:ea typeface="Ubuntu"/>
              <a:cs typeface="Ubuntu"/>
              <a:sym typeface="Ubuntu"/>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3"/>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VGG-16 architecture</a:t>
            </a:r>
            <a:endParaRPr/>
          </a:p>
        </p:txBody>
      </p:sp>
      <p:graphicFrame>
        <p:nvGraphicFramePr>
          <p:cNvPr id="468" name="Google Shape;468;p63"/>
          <p:cNvGraphicFramePr/>
          <p:nvPr/>
        </p:nvGraphicFramePr>
        <p:xfrm>
          <a:off x="1296575" y="1446300"/>
          <a:ext cx="3000000" cy="3000000"/>
        </p:xfrm>
        <a:graphic>
          <a:graphicData uri="http://schemas.openxmlformats.org/drawingml/2006/table">
            <a:tbl>
              <a:tblPr>
                <a:noFill/>
                <a:tableStyleId>{B9CD186E-22E9-40F5-96C2-F5E9A5548926}</a:tableStyleId>
              </a:tblPr>
              <a:tblGrid>
                <a:gridCol w="826000"/>
                <a:gridCol w="580425"/>
                <a:gridCol w="647400"/>
                <a:gridCol w="792500"/>
                <a:gridCol w="837150"/>
                <a:gridCol w="826000"/>
                <a:gridCol w="814825"/>
                <a:gridCol w="982275"/>
              </a:tblGrid>
              <a:tr h="263450">
                <a:tc>
                  <a:txBody>
                    <a:bodyPr/>
                    <a:lstStyle/>
                    <a:p>
                      <a:pPr indent="0" lvl="0" marL="0" rtl="0" algn="l">
                        <a:lnSpc>
                          <a:spcPct val="115000"/>
                        </a:lnSpc>
                        <a:spcBef>
                          <a:spcPts val="0"/>
                        </a:spcBef>
                        <a:spcAft>
                          <a:spcPts val="0"/>
                        </a:spcAft>
                        <a:buNone/>
                      </a:pPr>
                      <a:r>
                        <a:rPr b="1" lang="en" sz="1000"/>
                        <a:t>Layer</a:t>
                      </a:r>
                      <a:endParaRPr b="1"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H</a:t>
                      </a:r>
                      <a:endParaRPr b="1"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W</a:t>
                      </a:r>
                      <a:endParaRPr b="1"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kernel H</a:t>
                      </a:r>
                      <a:endParaRPr b="1"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kernel W</a:t>
                      </a:r>
                      <a:endParaRPr b="1"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depth</a:t>
                      </a:r>
                      <a:endParaRPr b="1"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repeats</a:t>
                      </a:r>
                      <a:endParaRPr b="1"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t>FLOP/s</a:t>
                      </a:r>
                      <a:endParaRPr b="1" sz="1000"/>
                    </a:p>
                  </a:txBody>
                  <a:tcPr marT="19050" marB="19050" marR="28575" marL="28575" anchor="b">
                    <a:lnB cap="flat" cmpd="sng" w="9525">
                      <a:solidFill>
                        <a:srgbClr val="000000"/>
                      </a:solidFill>
                      <a:prstDash val="solid"/>
                      <a:round/>
                      <a:headEnd len="sm" w="sm" type="none"/>
                      <a:tailEnd len="sm" w="sm" type="none"/>
                    </a:lnB>
                  </a:tcPr>
                </a:tc>
              </a:tr>
              <a:tr h="263450">
                <a:tc>
                  <a:txBody>
                    <a:bodyPr/>
                    <a:lstStyle/>
                    <a:p>
                      <a:pPr indent="0" lvl="0" marL="0" rtl="0" algn="l">
                        <a:lnSpc>
                          <a:spcPct val="115000"/>
                        </a:lnSpc>
                        <a:spcBef>
                          <a:spcPts val="0"/>
                        </a:spcBef>
                        <a:spcAft>
                          <a:spcPts val="0"/>
                        </a:spcAft>
                        <a:buNone/>
                      </a:pPr>
                      <a:r>
                        <a:rPr i="1" lang="en" sz="1000"/>
                        <a:t>input</a:t>
                      </a:r>
                      <a:endParaRPr i="1" sz="1000"/>
                    </a:p>
                  </a:txBody>
                  <a:tcPr marT="19050" marB="19050" marR="28575" marL="28575" anchor="b">
                    <a:lnT cap="flat" cmpd="sng" w="9525">
                      <a:solidFill>
                        <a:srgbClr val="000000"/>
                      </a:solidFill>
                      <a:prstDash val="solid"/>
                      <a:round/>
                      <a:headEnd len="sm" w="sm" type="none"/>
                      <a:tailEnd len="sm" w="sm" type="none"/>
                    </a:lnT>
                    <a:solidFill>
                      <a:srgbClr val="F3F3F3"/>
                    </a:solidFill>
                  </a:tcPr>
                </a:tc>
                <a:tc>
                  <a:txBody>
                    <a:bodyPr/>
                    <a:lstStyle/>
                    <a:p>
                      <a:pPr indent="0" lvl="0" marL="0" rtl="0" algn="r">
                        <a:lnSpc>
                          <a:spcPct val="115000"/>
                        </a:lnSpc>
                        <a:spcBef>
                          <a:spcPts val="0"/>
                        </a:spcBef>
                        <a:spcAft>
                          <a:spcPts val="0"/>
                        </a:spcAft>
                        <a:buNone/>
                      </a:pPr>
                      <a:r>
                        <a:rPr lang="en" sz="1000"/>
                        <a:t>224</a:t>
                      </a:r>
                      <a:endParaRPr sz="1000"/>
                    </a:p>
                  </a:txBody>
                  <a:tcPr marT="19050" marB="19050" marR="28575" marL="28575" anchor="b">
                    <a:lnT cap="flat" cmpd="sng" w="9525">
                      <a:solidFill>
                        <a:srgbClr val="000000"/>
                      </a:solidFill>
                      <a:prstDash val="solid"/>
                      <a:round/>
                      <a:headEnd len="sm" w="sm" type="none"/>
                      <a:tailEnd len="sm" w="sm" type="none"/>
                    </a:lnT>
                    <a:solidFill>
                      <a:srgbClr val="F3F3F3"/>
                    </a:solidFill>
                  </a:tcPr>
                </a:tc>
                <a:tc>
                  <a:txBody>
                    <a:bodyPr/>
                    <a:lstStyle/>
                    <a:p>
                      <a:pPr indent="0" lvl="0" marL="0" rtl="0" algn="r">
                        <a:lnSpc>
                          <a:spcPct val="115000"/>
                        </a:lnSpc>
                        <a:spcBef>
                          <a:spcPts val="0"/>
                        </a:spcBef>
                        <a:spcAft>
                          <a:spcPts val="0"/>
                        </a:spcAft>
                        <a:buNone/>
                      </a:pPr>
                      <a:r>
                        <a:rPr lang="en" sz="1000"/>
                        <a:t>224</a:t>
                      </a:r>
                      <a:endParaRPr sz="1000"/>
                    </a:p>
                  </a:txBody>
                  <a:tcPr marT="19050" marB="19050" marR="28575" marL="28575" anchor="b">
                    <a:lnT cap="flat" cmpd="sng" w="9525">
                      <a:solidFill>
                        <a:srgbClr val="000000"/>
                      </a:solidFill>
                      <a:prstDash val="solid"/>
                      <a:round/>
                      <a:headEnd len="sm" w="sm" type="none"/>
                      <a:tailEnd len="sm" w="sm" type="none"/>
                    </a:lnT>
                    <a:solidFill>
                      <a:srgbClr val="F3F3F3"/>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T cap="flat" cmpd="sng" w="9525">
                      <a:solidFill>
                        <a:srgbClr val="000000"/>
                      </a:solidFill>
                      <a:prstDash val="solid"/>
                      <a:round/>
                      <a:headEnd len="sm" w="sm" type="none"/>
                      <a:tailEnd len="sm" w="sm" type="none"/>
                    </a:lnT>
                    <a:solidFill>
                      <a:srgbClr val="F3F3F3"/>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T cap="flat" cmpd="sng" w="9525">
                      <a:solidFill>
                        <a:srgbClr val="000000"/>
                      </a:solidFill>
                      <a:prstDash val="solid"/>
                      <a:round/>
                      <a:headEnd len="sm" w="sm" type="none"/>
                      <a:tailEnd len="sm" w="sm" type="none"/>
                    </a:lnT>
                    <a:solidFill>
                      <a:srgbClr val="F3F3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T cap="flat" cmpd="sng" w="9525">
                      <a:solidFill>
                        <a:srgbClr val="000000"/>
                      </a:solidFill>
                      <a:prstDash val="solid"/>
                      <a:round/>
                      <a:headEnd len="sm" w="sm" type="none"/>
                      <a:tailEnd len="sm" w="sm" type="none"/>
                    </a:lnT>
                    <a:solidFill>
                      <a:srgbClr val="F3F3F3"/>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T cap="flat" cmpd="sng" w="9525">
                      <a:solidFill>
                        <a:srgbClr val="000000"/>
                      </a:solidFill>
                      <a:prstDash val="solid"/>
                      <a:round/>
                      <a:headEnd len="sm" w="sm" type="none"/>
                      <a:tailEnd len="sm" w="sm" type="none"/>
                    </a:lnT>
                    <a:solidFill>
                      <a:srgbClr val="F3F3F3"/>
                    </a:solidFill>
                  </a:tcPr>
                </a:tc>
                <a:tc>
                  <a:txBody>
                    <a:bodyPr/>
                    <a:lstStyle/>
                    <a:p>
                      <a:pPr indent="0" lvl="0" marL="0" rtl="0" algn="r">
                        <a:lnSpc>
                          <a:spcPct val="115000"/>
                        </a:lnSpc>
                        <a:spcBef>
                          <a:spcPts val="0"/>
                        </a:spcBef>
                        <a:spcAft>
                          <a:spcPts val="0"/>
                        </a:spcAft>
                        <a:buNone/>
                      </a:pPr>
                      <a:r>
                        <a:rPr lang="en" sz="1000"/>
                        <a:t>0.00E+00</a:t>
                      </a:r>
                      <a:endParaRPr sz="1000"/>
                    </a:p>
                  </a:txBody>
                  <a:tcPr marT="19050" marB="19050" marR="28575" marL="28575" anchor="b">
                    <a:lnT cap="flat" cmpd="sng" w="9525">
                      <a:solidFill>
                        <a:srgbClr val="000000"/>
                      </a:solidFill>
                      <a:prstDash val="solid"/>
                      <a:round/>
                      <a:headEnd len="sm" w="sm" type="none"/>
                      <a:tailEnd len="sm" w="sm" type="none"/>
                    </a:lnT>
                    <a:solidFill>
                      <a:srgbClr val="F3F3F3"/>
                    </a:solidFill>
                  </a:tcPr>
                </a:tc>
              </a:tr>
              <a:tr h="263450">
                <a:tc>
                  <a:txBody>
                    <a:bodyPr/>
                    <a:lstStyle/>
                    <a:p>
                      <a:pPr indent="0" lvl="0" marL="0" rtl="0" algn="l">
                        <a:lnSpc>
                          <a:spcPct val="115000"/>
                        </a:lnSpc>
                        <a:spcBef>
                          <a:spcPts val="0"/>
                        </a:spcBef>
                        <a:spcAft>
                          <a:spcPts val="0"/>
                        </a:spcAft>
                        <a:buNone/>
                      </a:pPr>
                      <a:r>
                        <a:rPr i="1" lang="en" sz="1000"/>
                        <a:t>conv1</a:t>
                      </a:r>
                      <a:endParaRPr i="1"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224</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224</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64</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1.94E+09</a:t>
                      </a:r>
                      <a:endParaRPr sz="1000"/>
                    </a:p>
                  </a:txBody>
                  <a:tcPr marT="19050" marB="19050" marR="28575" marL="28575" anchor="b">
                    <a:solidFill>
                      <a:srgbClr val="CFE2F3"/>
                    </a:solidFill>
                  </a:tcPr>
                </a:tc>
              </a:tr>
              <a:tr h="263450">
                <a:tc>
                  <a:txBody>
                    <a:bodyPr/>
                    <a:lstStyle/>
                    <a:p>
                      <a:pPr indent="0" lvl="0" marL="0" rtl="0" algn="l">
                        <a:lnSpc>
                          <a:spcPct val="115000"/>
                        </a:lnSpc>
                        <a:spcBef>
                          <a:spcPts val="0"/>
                        </a:spcBef>
                        <a:spcAft>
                          <a:spcPts val="0"/>
                        </a:spcAft>
                        <a:buNone/>
                      </a:pPr>
                      <a:r>
                        <a:rPr i="1" lang="en" sz="1000"/>
                        <a:t>conv2</a:t>
                      </a:r>
                      <a:endParaRPr i="1"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112</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112</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128</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2.77E+09</a:t>
                      </a:r>
                      <a:endParaRPr sz="1000"/>
                    </a:p>
                  </a:txBody>
                  <a:tcPr marT="19050" marB="19050" marR="28575" marL="28575" anchor="b">
                    <a:solidFill>
                      <a:srgbClr val="CFE2F3"/>
                    </a:solidFill>
                  </a:tcPr>
                </a:tc>
              </a:tr>
              <a:tr h="263450">
                <a:tc>
                  <a:txBody>
                    <a:bodyPr/>
                    <a:lstStyle/>
                    <a:p>
                      <a:pPr indent="0" lvl="0" marL="0" rtl="0" algn="l">
                        <a:lnSpc>
                          <a:spcPct val="115000"/>
                        </a:lnSpc>
                        <a:spcBef>
                          <a:spcPts val="0"/>
                        </a:spcBef>
                        <a:spcAft>
                          <a:spcPts val="0"/>
                        </a:spcAft>
                        <a:buNone/>
                      </a:pPr>
                      <a:r>
                        <a:rPr i="1" lang="en" sz="1000"/>
                        <a:t>conv3</a:t>
                      </a:r>
                      <a:endParaRPr i="1"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56</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56</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256</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4.62E+09</a:t>
                      </a:r>
                      <a:endParaRPr sz="1000"/>
                    </a:p>
                  </a:txBody>
                  <a:tcPr marT="19050" marB="19050" marR="28575" marL="28575" anchor="b">
                    <a:solidFill>
                      <a:srgbClr val="CFE2F3"/>
                    </a:solidFill>
                  </a:tcPr>
                </a:tc>
              </a:tr>
              <a:tr h="263450">
                <a:tc>
                  <a:txBody>
                    <a:bodyPr/>
                    <a:lstStyle/>
                    <a:p>
                      <a:pPr indent="0" lvl="0" marL="0" rtl="0" algn="l">
                        <a:lnSpc>
                          <a:spcPct val="115000"/>
                        </a:lnSpc>
                        <a:spcBef>
                          <a:spcPts val="0"/>
                        </a:spcBef>
                        <a:spcAft>
                          <a:spcPts val="0"/>
                        </a:spcAft>
                        <a:buNone/>
                      </a:pPr>
                      <a:r>
                        <a:rPr i="1" lang="en" sz="1000"/>
                        <a:t>conv4</a:t>
                      </a:r>
                      <a:endParaRPr i="1"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28</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28</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512</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4.62E+09</a:t>
                      </a:r>
                      <a:endParaRPr sz="1000"/>
                    </a:p>
                  </a:txBody>
                  <a:tcPr marT="19050" marB="19050" marR="28575" marL="28575" anchor="b">
                    <a:solidFill>
                      <a:srgbClr val="CFE2F3"/>
                    </a:solidFill>
                  </a:tcPr>
                </a:tc>
              </a:tr>
              <a:tr h="263450">
                <a:tc>
                  <a:txBody>
                    <a:bodyPr/>
                    <a:lstStyle/>
                    <a:p>
                      <a:pPr indent="0" lvl="0" marL="0" rtl="0" algn="l">
                        <a:lnSpc>
                          <a:spcPct val="115000"/>
                        </a:lnSpc>
                        <a:spcBef>
                          <a:spcPts val="0"/>
                        </a:spcBef>
                        <a:spcAft>
                          <a:spcPts val="0"/>
                        </a:spcAft>
                        <a:buNone/>
                      </a:pPr>
                      <a:r>
                        <a:rPr i="1" lang="en" sz="1000"/>
                        <a:t>conv5</a:t>
                      </a:r>
                      <a:endParaRPr i="1"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14</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14</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512</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solidFill>
                      <a:srgbClr val="CFE2F3"/>
                    </a:solidFill>
                  </a:tcPr>
                </a:tc>
                <a:tc>
                  <a:txBody>
                    <a:bodyPr/>
                    <a:lstStyle/>
                    <a:p>
                      <a:pPr indent="0" lvl="0" marL="0" rtl="0" algn="r">
                        <a:lnSpc>
                          <a:spcPct val="115000"/>
                        </a:lnSpc>
                        <a:spcBef>
                          <a:spcPts val="0"/>
                        </a:spcBef>
                        <a:spcAft>
                          <a:spcPts val="0"/>
                        </a:spcAft>
                        <a:buNone/>
                      </a:pPr>
                      <a:r>
                        <a:rPr lang="en" sz="1000"/>
                        <a:t>1.39E+09</a:t>
                      </a:r>
                      <a:endParaRPr sz="1000"/>
                    </a:p>
                  </a:txBody>
                  <a:tcPr marT="19050" marB="19050" marR="28575" marL="28575" anchor="b">
                    <a:solidFill>
                      <a:srgbClr val="CFE2F3"/>
                    </a:solidFill>
                  </a:tcPr>
                </a:tc>
              </a:tr>
              <a:tr h="263450">
                <a:tc>
                  <a:txBody>
                    <a:bodyPr/>
                    <a:lstStyle/>
                    <a:p>
                      <a:pPr indent="0" lvl="0" marL="0" rtl="0" algn="l">
                        <a:lnSpc>
                          <a:spcPct val="115000"/>
                        </a:lnSpc>
                        <a:spcBef>
                          <a:spcPts val="0"/>
                        </a:spcBef>
                        <a:spcAft>
                          <a:spcPts val="0"/>
                        </a:spcAft>
                        <a:buNone/>
                      </a:pPr>
                      <a:r>
                        <a:rPr i="1" lang="en" sz="1000"/>
                        <a:t>flatten</a:t>
                      </a:r>
                      <a:endParaRPr i="1" sz="1000"/>
                    </a:p>
                  </a:txBody>
                  <a:tcPr marT="19050" marB="19050" marR="28575" marL="28575" anchor="b">
                    <a:solidFill>
                      <a:srgbClr val="F3F3F3"/>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3F3F3"/>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3F3F3"/>
                    </a:solidFill>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solidFill>
                      <a:srgbClr val="F3F3F3"/>
                    </a:solidFill>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solidFill>
                      <a:srgbClr val="F3F3F3"/>
                    </a:solidFill>
                  </a:tcPr>
                </a:tc>
                <a:tc>
                  <a:txBody>
                    <a:bodyPr/>
                    <a:lstStyle/>
                    <a:p>
                      <a:pPr indent="0" lvl="0" marL="0" rtl="0" algn="r">
                        <a:lnSpc>
                          <a:spcPct val="115000"/>
                        </a:lnSpc>
                        <a:spcBef>
                          <a:spcPts val="0"/>
                        </a:spcBef>
                        <a:spcAft>
                          <a:spcPts val="0"/>
                        </a:spcAft>
                        <a:buNone/>
                      </a:pPr>
                      <a:r>
                        <a:rPr lang="en" sz="1000"/>
                        <a:t>100352</a:t>
                      </a:r>
                      <a:endParaRPr sz="1000"/>
                    </a:p>
                  </a:txBody>
                  <a:tcPr marT="19050" marB="19050" marR="28575" marL="28575" anchor="b">
                    <a:solidFill>
                      <a:srgbClr val="F3F3F3"/>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3F3F3"/>
                    </a:solidFill>
                  </a:tcPr>
                </a:tc>
                <a:tc>
                  <a:txBody>
                    <a:bodyPr/>
                    <a:lstStyle/>
                    <a:p>
                      <a:pPr indent="0" lvl="0" marL="0" rtl="0" algn="r">
                        <a:lnSpc>
                          <a:spcPct val="115000"/>
                        </a:lnSpc>
                        <a:spcBef>
                          <a:spcPts val="0"/>
                        </a:spcBef>
                        <a:spcAft>
                          <a:spcPts val="0"/>
                        </a:spcAft>
                        <a:buNone/>
                      </a:pPr>
                      <a:r>
                        <a:rPr lang="en" sz="1000"/>
                        <a:t>0.00E+00</a:t>
                      </a:r>
                      <a:endParaRPr sz="1000"/>
                    </a:p>
                  </a:txBody>
                  <a:tcPr marT="19050" marB="19050" marR="28575" marL="28575" anchor="b">
                    <a:solidFill>
                      <a:srgbClr val="F3F3F3"/>
                    </a:solidFill>
                  </a:tcPr>
                </a:tc>
              </a:tr>
              <a:tr h="263450">
                <a:tc>
                  <a:txBody>
                    <a:bodyPr/>
                    <a:lstStyle/>
                    <a:p>
                      <a:pPr indent="0" lvl="0" marL="0" rtl="0" algn="l">
                        <a:lnSpc>
                          <a:spcPct val="115000"/>
                        </a:lnSpc>
                        <a:spcBef>
                          <a:spcPts val="0"/>
                        </a:spcBef>
                        <a:spcAft>
                          <a:spcPts val="0"/>
                        </a:spcAft>
                        <a:buNone/>
                      </a:pPr>
                      <a:r>
                        <a:rPr i="1" lang="en" sz="1000"/>
                        <a:t>fc6</a:t>
                      </a:r>
                      <a:endParaRPr i="1"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4096</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4.11E+08</a:t>
                      </a:r>
                      <a:endParaRPr sz="1000"/>
                    </a:p>
                  </a:txBody>
                  <a:tcPr marT="19050" marB="19050" marR="28575" marL="28575" anchor="b">
                    <a:solidFill>
                      <a:srgbClr val="FFF2CC"/>
                    </a:solidFill>
                  </a:tcPr>
                </a:tc>
              </a:tr>
              <a:tr h="263450">
                <a:tc>
                  <a:txBody>
                    <a:bodyPr/>
                    <a:lstStyle/>
                    <a:p>
                      <a:pPr indent="0" lvl="0" marL="0" rtl="0" algn="l">
                        <a:lnSpc>
                          <a:spcPct val="115000"/>
                        </a:lnSpc>
                        <a:spcBef>
                          <a:spcPts val="0"/>
                        </a:spcBef>
                        <a:spcAft>
                          <a:spcPts val="0"/>
                        </a:spcAft>
                        <a:buNone/>
                      </a:pPr>
                      <a:r>
                        <a:rPr i="1" lang="en" sz="1000"/>
                        <a:t>fc7</a:t>
                      </a:r>
                      <a:endParaRPr i="1"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4096</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solidFill>
                      <a:srgbClr val="FFF2CC"/>
                    </a:solidFill>
                  </a:tcPr>
                </a:tc>
                <a:tc>
                  <a:txBody>
                    <a:bodyPr/>
                    <a:lstStyle/>
                    <a:p>
                      <a:pPr indent="0" lvl="0" marL="0" rtl="0" algn="r">
                        <a:lnSpc>
                          <a:spcPct val="115000"/>
                        </a:lnSpc>
                        <a:spcBef>
                          <a:spcPts val="0"/>
                        </a:spcBef>
                        <a:spcAft>
                          <a:spcPts val="0"/>
                        </a:spcAft>
                        <a:buNone/>
                      </a:pPr>
                      <a:r>
                        <a:rPr lang="en" sz="1000"/>
                        <a:t>1.68E+07</a:t>
                      </a:r>
                      <a:endParaRPr sz="1000"/>
                    </a:p>
                  </a:txBody>
                  <a:tcPr marT="19050" marB="19050" marR="28575" marL="28575" anchor="b">
                    <a:solidFill>
                      <a:srgbClr val="FFF2CC"/>
                    </a:solidFill>
                  </a:tcPr>
                </a:tc>
              </a:tr>
              <a:tr h="263450">
                <a:tc>
                  <a:txBody>
                    <a:bodyPr/>
                    <a:lstStyle/>
                    <a:p>
                      <a:pPr indent="0" lvl="0" marL="0" rtl="0" algn="l">
                        <a:lnSpc>
                          <a:spcPct val="115000"/>
                        </a:lnSpc>
                        <a:spcBef>
                          <a:spcPts val="0"/>
                        </a:spcBef>
                        <a:spcAft>
                          <a:spcPts val="0"/>
                        </a:spcAft>
                        <a:buNone/>
                      </a:pPr>
                      <a:r>
                        <a:rPr i="1" lang="en" sz="1000"/>
                        <a:t>fc8</a:t>
                      </a:r>
                      <a:endParaRPr i="1" sz="1000"/>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lang="en" sz="1000"/>
                        <a:t>4.10E+05</a:t>
                      </a:r>
                      <a:endParaRPr sz="1000"/>
                    </a:p>
                  </a:txBody>
                  <a:tcPr marT="19050" marB="19050" marR="28575" marL="28575" anchor="b">
                    <a:lnB cap="flat" cmpd="sng" w="9525">
                      <a:solidFill>
                        <a:srgbClr val="000000"/>
                      </a:solidFill>
                      <a:prstDash val="solid"/>
                      <a:round/>
                      <a:headEnd len="sm" w="sm" type="none"/>
                      <a:tailEnd len="sm" w="sm" type="none"/>
                    </a:lnB>
                    <a:solidFill>
                      <a:srgbClr val="FFF2CC"/>
                    </a:solidFill>
                  </a:tcPr>
                </a:tc>
              </a:tr>
              <a:tr h="316150">
                <a:tc>
                  <a:txBody>
                    <a:bodyPr/>
                    <a:lstStyle/>
                    <a:p>
                      <a:pPr indent="0" lvl="0" marL="0" rtl="0" algn="l">
                        <a:spcBef>
                          <a:spcPts val="0"/>
                        </a:spcBef>
                        <a:spcAft>
                          <a:spcPts val="0"/>
                        </a:spcAft>
                        <a:buNone/>
                      </a:pPr>
                      <a:r>
                        <a:t/>
                      </a:r>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b="1" lang="en" sz="1200"/>
                        <a:t>1.58E+10</a:t>
                      </a:r>
                      <a:endParaRPr b="1" sz="1200"/>
                    </a:p>
                  </a:txBody>
                  <a:tcPr marT="19050" marB="19050" marR="28575" marL="28575" anchor="b">
                    <a:lnT cap="flat" cmpd="sng" w="9525">
                      <a:solidFill>
                        <a:srgbClr val="000000"/>
                      </a:solidFill>
                      <a:prstDash val="solid"/>
                      <a:round/>
                      <a:headEnd len="sm" w="sm" type="none"/>
                      <a:tailEnd len="sm" w="sm" type="none"/>
                    </a:lnT>
                  </a:tcPr>
                </a:tc>
              </a:tr>
            </a:tbl>
          </a:graphicData>
        </a:graphic>
      </p:graphicFrame>
      <p:grpSp>
        <p:nvGrpSpPr>
          <p:cNvPr id="469" name="Google Shape;469;p63"/>
          <p:cNvGrpSpPr/>
          <p:nvPr/>
        </p:nvGrpSpPr>
        <p:grpSpPr>
          <a:xfrm>
            <a:off x="7549500" y="983800"/>
            <a:ext cx="1326000" cy="2213425"/>
            <a:chOff x="7549500" y="983800"/>
            <a:chExt cx="1326000" cy="2213425"/>
          </a:xfrm>
        </p:grpSpPr>
        <p:sp>
          <p:nvSpPr>
            <p:cNvPr id="470" name="Google Shape;470;p63"/>
            <p:cNvSpPr txBox="1"/>
            <p:nvPr/>
          </p:nvSpPr>
          <p:spPr>
            <a:xfrm>
              <a:off x="7549500" y="983800"/>
              <a:ext cx="13260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latin typeface="Ubuntu"/>
                  <a:ea typeface="Ubuntu"/>
                  <a:cs typeface="Ubuntu"/>
                  <a:sym typeface="Ubuntu"/>
                </a:rPr>
                <a:t>Bulk of computation is here</a:t>
              </a:r>
              <a:endParaRPr sz="1200">
                <a:solidFill>
                  <a:srgbClr val="CC0000"/>
                </a:solidFill>
                <a:latin typeface="Ubuntu"/>
                <a:ea typeface="Ubuntu"/>
                <a:cs typeface="Ubuntu"/>
                <a:sym typeface="Ubuntu"/>
              </a:endParaRPr>
            </a:p>
          </p:txBody>
        </p:sp>
        <p:sp>
          <p:nvSpPr>
            <p:cNvPr id="471" name="Google Shape;471;p63"/>
            <p:cNvSpPr/>
            <p:nvPr/>
          </p:nvSpPr>
          <p:spPr>
            <a:xfrm>
              <a:off x="7747425" y="1636075"/>
              <a:ext cx="920306" cy="983745"/>
            </a:xfrm>
            <a:custGeom>
              <a:rect b="b" l="l" r="r" t="t"/>
              <a:pathLst>
                <a:path extrusionOk="0" h="46623" w="34035">
                  <a:moveTo>
                    <a:pt x="26948" y="0"/>
                  </a:moveTo>
                  <a:cubicBezTo>
                    <a:pt x="33081" y="8179"/>
                    <a:pt x="36895" y="21863"/>
                    <a:pt x="31225" y="30369"/>
                  </a:cubicBezTo>
                  <a:cubicBezTo>
                    <a:pt x="24716" y="40133"/>
                    <a:pt x="11734" y="46623"/>
                    <a:pt x="0" y="46623"/>
                  </a:cubicBezTo>
                </a:path>
              </a:pathLst>
            </a:custGeom>
            <a:noFill/>
            <a:ln cap="flat" cmpd="sng" w="19050">
              <a:solidFill>
                <a:srgbClr val="CC0000"/>
              </a:solidFill>
              <a:prstDash val="solid"/>
              <a:round/>
              <a:headEnd len="med" w="med" type="none"/>
              <a:tailEnd len="med" w="med" type="none"/>
            </a:ln>
          </p:spPr>
        </p:sp>
        <p:sp>
          <p:nvSpPr>
            <p:cNvPr id="472" name="Google Shape;472;p63"/>
            <p:cNvSpPr/>
            <p:nvPr/>
          </p:nvSpPr>
          <p:spPr>
            <a:xfrm>
              <a:off x="7677825" y="2031725"/>
              <a:ext cx="69600" cy="1165500"/>
            </a:xfrm>
            <a:prstGeom prst="rightBrace">
              <a:avLst>
                <a:gd fmla="val 8333" name="adj1"/>
                <a:gd fmla="val 50000" name="adj2"/>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63"/>
          <p:cNvSpPr txBox="1"/>
          <p:nvPr/>
        </p:nvSpPr>
        <p:spPr>
          <a:xfrm>
            <a:off x="2875" y="4832125"/>
            <a:ext cx="81270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Slide</a:t>
            </a:r>
            <a:r>
              <a:rPr lang="en" sz="1200">
                <a:latin typeface="Ubuntu"/>
                <a:ea typeface="Ubuntu"/>
                <a:cs typeface="Ubuntu"/>
                <a:sym typeface="Ubuntu"/>
              </a:rPr>
              <a:t>: Kevin McGuinness, </a:t>
            </a:r>
            <a:r>
              <a:rPr lang="en" sz="1200" u="sng">
                <a:solidFill>
                  <a:schemeClr val="hlink"/>
                </a:solidFill>
                <a:latin typeface="Ubuntu"/>
                <a:ea typeface="Ubuntu"/>
                <a:cs typeface="Ubuntu"/>
                <a:sym typeface="Ubuntu"/>
                <a:hlinkClick r:id="rId3"/>
              </a:rPr>
              <a:t>“Deep Learning for Computer Vision”</a:t>
            </a:r>
            <a:r>
              <a:rPr lang="en" sz="1200">
                <a:latin typeface="Ubuntu"/>
                <a:ea typeface="Ubuntu"/>
                <a:cs typeface="Ubuntu"/>
                <a:sym typeface="Ubuntu"/>
              </a:rPr>
              <a:t>, UPC TelecomBCN Barcelona 2016. </a:t>
            </a:r>
            <a:r>
              <a:rPr lang="en" sz="1200" u="sng">
                <a:solidFill>
                  <a:schemeClr val="hlink"/>
                </a:solidFill>
                <a:latin typeface="Ubuntu"/>
                <a:ea typeface="Ubuntu"/>
                <a:cs typeface="Ubuntu"/>
                <a:sym typeface="Ubuntu"/>
                <a:hlinkClick r:id="rId4"/>
              </a:rPr>
              <a:t>[video]</a:t>
            </a:r>
            <a:endParaRPr sz="1200">
              <a:latin typeface="Ubuntu"/>
              <a:ea typeface="Ubuntu"/>
              <a:cs typeface="Ubuntu"/>
              <a:sym typeface="Ubuntu"/>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480" name="Google Shape;480;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Architecture</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Interpretability</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Computation</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b="1" lang="en">
                <a:solidFill>
                  <a:srgbClr val="000000"/>
                </a:solidFill>
                <a:latin typeface="Ubuntu"/>
                <a:ea typeface="Ubuntu"/>
                <a:cs typeface="Ubuntu"/>
                <a:sym typeface="Ubuntu"/>
              </a:rPr>
              <a:t>Receptive Fields</a:t>
            </a:r>
            <a:endParaRPr b="1">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Convoluzionization</a:t>
            </a:r>
            <a:endParaRPr>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Applications</a:t>
            </a:r>
            <a:endParaRPr>
              <a:latin typeface="Ubuntu"/>
              <a:ea typeface="Ubuntu"/>
              <a:cs typeface="Ubuntu"/>
              <a:sym typeface="Ubuntu"/>
            </a:endParaRPr>
          </a:p>
        </p:txBody>
      </p:sp>
      <p:sp>
        <p:nvSpPr>
          <p:cNvPr id="481" name="Google Shape;481;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65"/>
          <p:cNvPicPr preferRelativeResize="0"/>
          <p:nvPr/>
        </p:nvPicPr>
        <p:blipFill>
          <a:blip r:embed="rId3">
            <a:alphaModFix/>
          </a:blip>
          <a:stretch>
            <a:fillRect/>
          </a:stretch>
        </p:blipFill>
        <p:spPr>
          <a:xfrm>
            <a:off x="697550" y="1299500"/>
            <a:ext cx="7596900" cy="3597775"/>
          </a:xfrm>
          <a:prstGeom prst="rect">
            <a:avLst/>
          </a:prstGeom>
          <a:noFill/>
          <a:ln>
            <a:noFill/>
          </a:ln>
        </p:spPr>
      </p:pic>
      <p:sp>
        <p:nvSpPr>
          <p:cNvPr id="487" name="Google Shape;487;p65"/>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Receptive Field</a:t>
            </a:r>
            <a:endParaRPr/>
          </a:p>
        </p:txBody>
      </p:sp>
      <p:sp>
        <p:nvSpPr>
          <p:cNvPr id="488" name="Google Shape;488;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9" name="Google Shape;489;p65"/>
          <p:cNvSpPr txBox="1"/>
          <p:nvPr/>
        </p:nvSpPr>
        <p:spPr>
          <a:xfrm>
            <a:off x="175025" y="562475"/>
            <a:ext cx="87573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Ubuntu"/>
                <a:ea typeface="Ubuntu"/>
                <a:cs typeface="Ubuntu"/>
                <a:sym typeface="Ubuntu"/>
              </a:rPr>
              <a:t>Receptive field</a:t>
            </a:r>
            <a:r>
              <a:rPr lang="en" sz="1800">
                <a:latin typeface="Ubuntu"/>
                <a:ea typeface="Ubuntu"/>
                <a:cs typeface="Ubuntu"/>
                <a:sym typeface="Ubuntu"/>
              </a:rPr>
              <a:t>: Part of the input that is visible to a neuron. It increases as we stack more convolutional layers (i.e. neurons in deeper layers have larger receptive fields).</a:t>
            </a:r>
            <a:endParaRPr sz="1800">
              <a:latin typeface="Ubuntu"/>
              <a:ea typeface="Ubuntu"/>
              <a:cs typeface="Ubuntu"/>
              <a:sym typeface="Ubuntu"/>
            </a:endParaRPr>
          </a:p>
        </p:txBody>
      </p:sp>
      <p:sp>
        <p:nvSpPr>
          <p:cNvPr id="490" name="Google Shape;490;p65"/>
          <p:cNvSpPr txBox="1"/>
          <p:nvPr/>
        </p:nvSpPr>
        <p:spPr>
          <a:xfrm>
            <a:off x="0" y="4821075"/>
            <a:ext cx="81759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Figure: </a:t>
            </a:r>
            <a:r>
              <a:rPr lang="en" sz="1200" u="sng">
                <a:solidFill>
                  <a:schemeClr val="hlink"/>
                </a:solidFill>
                <a:latin typeface="Ubuntu"/>
                <a:ea typeface="Ubuntu"/>
                <a:cs typeface="Ubuntu"/>
                <a:sym typeface="Ubuntu"/>
                <a:hlinkClick r:id="rId4"/>
              </a:rPr>
              <a:t>Saulius Garalevicius</a:t>
            </a:r>
            <a:endParaRPr sz="1200">
              <a:latin typeface="Ubuntu"/>
              <a:ea typeface="Ubuntu"/>
              <a:cs typeface="Ubuntu"/>
              <a:sym typeface="Ubuntu"/>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 name="Shape 136"/>
        <p:cNvGrpSpPr/>
        <p:nvPr/>
      </p:nvGrpSpPr>
      <p:grpSpPr>
        <a:xfrm>
          <a:off x="0" y="0"/>
          <a:ext cx="0" cy="0"/>
          <a:chOff x="0" y="0"/>
          <a:chExt cx="0" cy="0"/>
        </a:xfrm>
      </p:grpSpPr>
      <p:pic>
        <p:nvPicPr>
          <p:cNvPr id="137" name="Google Shape;137;p30"/>
          <p:cNvPicPr preferRelativeResize="0"/>
          <p:nvPr/>
        </p:nvPicPr>
        <p:blipFill>
          <a:blip r:embed="rId3">
            <a:alphaModFix/>
          </a:blip>
          <a:stretch>
            <a:fillRect/>
          </a:stretch>
        </p:blipFill>
        <p:spPr>
          <a:xfrm>
            <a:off x="2166450" y="1297198"/>
            <a:ext cx="6683624" cy="2563125"/>
          </a:xfrm>
          <a:prstGeom prst="rect">
            <a:avLst/>
          </a:prstGeom>
          <a:noFill/>
          <a:ln>
            <a:noFill/>
          </a:ln>
        </p:spPr>
      </p:pic>
      <p:sp>
        <p:nvSpPr>
          <p:cNvPr id="138" name="Google Shape;138;p30"/>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Network</a:t>
            </a:r>
            <a:endParaRPr/>
          </a:p>
        </p:txBody>
      </p:sp>
      <p:sp>
        <p:nvSpPr>
          <p:cNvPr id="139" name="Google Shape;13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0" name="Google Shape;140;p30"/>
          <p:cNvSpPr txBox="1"/>
          <p:nvPr/>
        </p:nvSpPr>
        <p:spPr>
          <a:xfrm>
            <a:off x="535100" y="1233400"/>
            <a:ext cx="1891800" cy="26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980B9"/>
                </a:solidFill>
                <a:latin typeface="Ubuntu"/>
                <a:ea typeface="Ubuntu"/>
                <a:cs typeface="Ubuntu"/>
                <a:sym typeface="Ubuntu"/>
              </a:rPr>
              <a:t>Input data</a:t>
            </a:r>
            <a:endParaRPr sz="1800">
              <a:solidFill>
                <a:srgbClr val="2980B9"/>
              </a:solidFill>
              <a:latin typeface="Ubuntu"/>
              <a:ea typeface="Ubuntu"/>
              <a:cs typeface="Ubuntu"/>
              <a:sym typeface="Ubuntu"/>
            </a:endParaRPr>
          </a:p>
          <a:p>
            <a:pPr indent="0" lvl="0" marL="0" rtl="0" algn="l">
              <a:spcBef>
                <a:spcPts val="0"/>
              </a:spcBef>
              <a:spcAft>
                <a:spcPts val="0"/>
              </a:spcAft>
              <a:buNone/>
            </a:pPr>
            <a:r>
              <a:t/>
            </a:r>
            <a:endParaRPr sz="1800">
              <a:solidFill>
                <a:srgbClr val="2980B9"/>
              </a:solidFill>
              <a:latin typeface="Ubuntu"/>
              <a:ea typeface="Ubuntu"/>
              <a:cs typeface="Ubuntu"/>
              <a:sym typeface="Ubuntu"/>
            </a:endParaRPr>
          </a:p>
          <a:p>
            <a:pPr indent="0" lvl="0" marL="0" rtl="0" algn="l">
              <a:spcBef>
                <a:spcPts val="0"/>
              </a:spcBef>
              <a:spcAft>
                <a:spcPts val="0"/>
              </a:spcAft>
              <a:buNone/>
            </a:pPr>
            <a:r>
              <a:t/>
            </a:r>
            <a:endParaRPr sz="1800">
              <a:solidFill>
                <a:srgbClr val="2980B9"/>
              </a:solidFill>
              <a:latin typeface="Ubuntu"/>
              <a:ea typeface="Ubuntu"/>
              <a:cs typeface="Ubuntu"/>
              <a:sym typeface="Ubuntu"/>
            </a:endParaRPr>
          </a:p>
          <a:p>
            <a:pPr indent="0" lvl="0" marL="0" rtl="0" algn="l">
              <a:spcBef>
                <a:spcPts val="0"/>
              </a:spcBef>
              <a:spcAft>
                <a:spcPts val="0"/>
              </a:spcAft>
              <a:buNone/>
            </a:pPr>
            <a:r>
              <a:rPr lang="en" sz="1800">
                <a:solidFill>
                  <a:srgbClr val="2980B9"/>
                </a:solidFill>
                <a:latin typeface="Ubuntu"/>
                <a:ea typeface="Ubuntu"/>
                <a:cs typeface="Ubuntu"/>
                <a:sym typeface="Ubuntu"/>
              </a:rPr>
              <a:t>Convolutional Layer l</a:t>
            </a:r>
            <a:endParaRPr sz="1800">
              <a:solidFill>
                <a:srgbClr val="2980B9"/>
              </a:solidFill>
              <a:latin typeface="Ubuntu"/>
              <a:ea typeface="Ubuntu"/>
              <a:cs typeface="Ubuntu"/>
              <a:sym typeface="Ubuntu"/>
            </a:endParaRPr>
          </a:p>
          <a:p>
            <a:pPr indent="0" lvl="0" marL="0" rtl="0" algn="l">
              <a:spcBef>
                <a:spcPts val="0"/>
              </a:spcBef>
              <a:spcAft>
                <a:spcPts val="0"/>
              </a:spcAft>
              <a:buNone/>
            </a:pPr>
            <a:r>
              <a:rPr lang="en" sz="1800">
                <a:solidFill>
                  <a:srgbClr val="2980B9"/>
                </a:solidFill>
                <a:latin typeface="Ubuntu"/>
                <a:ea typeface="Ubuntu"/>
                <a:cs typeface="Ubuntu"/>
                <a:sym typeface="Ubuntu"/>
              </a:rPr>
              <a:t>(k</a:t>
            </a:r>
            <a:r>
              <a:rPr baseline="30000" lang="en" sz="1800">
                <a:solidFill>
                  <a:srgbClr val="2980B9"/>
                </a:solidFill>
                <a:latin typeface="Ubuntu"/>
                <a:ea typeface="Ubuntu"/>
                <a:cs typeface="Ubuntu"/>
                <a:sym typeface="Ubuntu"/>
              </a:rPr>
              <a:t>th</a:t>
            </a:r>
            <a:r>
              <a:rPr lang="en" sz="1800">
                <a:solidFill>
                  <a:srgbClr val="2980B9"/>
                </a:solidFill>
                <a:latin typeface="Ubuntu"/>
                <a:ea typeface="Ubuntu"/>
                <a:cs typeface="Ubuntu"/>
                <a:sym typeface="Ubuntu"/>
              </a:rPr>
              <a:t> channel)</a:t>
            </a:r>
            <a:endParaRPr sz="1800">
              <a:solidFill>
                <a:srgbClr val="2980B9"/>
              </a:solidFill>
              <a:latin typeface="Ubuntu"/>
              <a:ea typeface="Ubuntu"/>
              <a:cs typeface="Ubuntu"/>
              <a:sym typeface="Ubuntu"/>
            </a:endParaRPr>
          </a:p>
          <a:p>
            <a:pPr indent="0" lvl="0" marL="0" rtl="0" algn="l">
              <a:spcBef>
                <a:spcPts val="0"/>
              </a:spcBef>
              <a:spcAft>
                <a:spcPts val="0"/>
              </a:spcAft>
              <a:buNone/>
            </a:pPr>
            <a:r>
              <a:t/>
            </a:r>
            <a:endParaRPr sz="1800">
              <a:solidFill>
                <a:srgbClr val="2980B9"/>
              </a:solidFill>
              <a:latin typeface="Ubuntu"/>
              <a:ea typeface="Ubuntu"/>
              <a:cs typeface="Ubuntu"/>
              <a:sym typeface="Ubuntu"/>
            </a:endParaRPr>
          </a:p>
          <a:p>
            <a:pPr indent="0" lvl="0" marL="0" rtl="0" algn="l">
              <a:spcBef>
                <a:spcPts val="0"/>
              </a:spcBef>
              <a:spcAft>
                <a:spcPts val="0"/>
              </a:spcAft>
              <a:buNone/>
            </a:pPr>
            <a:r>
              <a:t/>
            </a:r>
            <a:endParaRPr sz="1800">
              <a:solidFill>
                <a:srgbClr val="2980B9"/>
              </a:solidFill>
              <a:latin typeface="Ubuntu"/>
              <a:ea typeface="Ubuntu"/>
              <a:cs typeface="Ubuntu"/>
              <a:sym typeface="Ubuntu"/>
            </a:endParaRPr>
          </a:p>
          <a:p>
            <a:pPr indent="0" lvl="0" marL="0" rtl="0" algn="l">
              <a:spcBef>
                <a:spcPts val="0"/>
              </a:spcBef>
              <a:spcAft>
                <a:spcPts val="0"/>
              </a:spcAft>
              <a:buNone/>
            </a:pPr>
            <a:r>
              <a:rPr lang="en" sz="1800">
                <a:solidFill>
                  <a:srgbClr val="2980B9"/>
                </a:solidFill>
                <a:latin typeface="Ubuntu"/>
                <a:ea typeface="Ubuntu"/>
                <a:cs typeface="Ubuntu"/>
                <a:sym typeface="Ubuntu"/>
              </a:rPr>
              <a:t>Output data</a:t>
            </a:r>
            <a:endParaRPr sz="1800">
              <a:solidFill>
                <a:srgbClr val="2980B9"/>
              </a:solidFill>
              <a:latin typeface="Ubuntu"/>
              <a:ea typeface="Ubuntu"/>
              <a:cs typeface="Ubuntu"/>
              <a:sym typeface="Ubuntu"/>
            </a:endParaRPr>
          </a:p>
          <a:p>
            <a:pPr indent="0" lvl="0" marL="0" rtl="0" algn="l">
              <a:spcBef>
                <a:spcPts val="0"/>
              </a:spcBef>
              <a:spcAft>
                <a:spcPts val="0"/>
              </a:spcAft>
              <a:buNone/>
            </a:pPr>
            <a:r>
              <a:t/>
            </a:r>
            <a:endParaRPr sz="1800">
              <a:solidFill>
                <a:srgbClr val="2980B9"/>
              </a:solidFill>
              <a:latin typeface="Ubuntu"/>
              <a:ea typeface="Ubuntu"/>
              <a:cs typeface="Ubuntu"/>
              <a:sym typeface="Ubuntu"/>
            </a:endParaRPr>
          </a:p>
        </p:txBody>
      </p:sp>
      <p:cxnSp>
        <p:nvCxnSpPr>
          <p:cNvPr id="141" name="Google Shape;141;p30"/>
          <p:cNvCxnSpPr/>
          <p:nvPr/>
        </p:nvCxnSpPr>
        <p:spPr>
          <a:xfrm flipH="1">
            <a:off x="5997850" y="1767575"/>
            <a:ext cx="310200" cy="564300"/>
          </a:xfrm>
          <a:prstGeom prst="straightConnector1">
            <a:avLst/>
          </a:prstGeom>
          <a:noFill/>
          <a:ln cap="flat" cmpd="sng" w="28575">
            <a:solidFill>
              <a:srgbClr val="FF6633"/>
            </a:solidFill>
            <a:prstDash val="solid"/>
            <a:round/>
            <a:headEnd len="med" w="med" type="none"/>
            <a:tailEnd len="med" w="med" type="triangle"/>
          </a:ln>
        </p:spPr>
      </p:cxnSp>
      <p:sp>
        <p:nvSpPr>
          <p:cNvPr id="142" name="Google Shape;142;p30"/>
          <p:cNvSpPr txBox="1"/>
          <p:nvPr/>
        </p:nvSpPr>
        <p:spPr>
          <a:xfrm>
            <a:off x="6326850" y="1257850"/>
            <a:ext cx="2106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Convolutional operator</a:t>
            </a:r>
            <a:endParaRPr sz="1800">
              <a:solidFill>
                <a:srgbClr val="FF6633"/>
              </a:solidFill>
              <a:latin typeface="Ubuntu"/>
              <a:ea typeface="Ubuntu"/>
              <a:cs typeface="Ubuntu"/>
              <a:sym typeface="Ubuntu"/>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6"/>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Receptive Field (1D Conv)</a:t>
            </a:r>
            <a:endParaRPr/>
          </a:p>
        </p:txBody>
      </p:sp>
      <p:sp>
        <p:nvSpPr>
          <p:cNvPr id="496" name="Google Shape;496;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7" name="Google Shape;497;p66"/>
          <p:cNvSpPr/>
          <p:nvPr/>
        </p:nvSpPr>
        <p:spPr>
          <a:xfrm rot="-5400000">
            <a:off x="5771625" y="2162700"/>
            <a:ext cx="3846000" cy="11565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Ubuntu"/>
                <a:ea typeface="Ubuntu"/>
                <a:cs typeface="Ubuntu"/>
                <a:sym typeface="Ubuntu"/>
              </a:rPr>
              <a:t>Depth</a:t>
            </a:r>
            <a:endParaRPr sz="2200">
              <a:latin typeface="Ubuntu"/>
              <a:ea typeface="Ubuntu"/>
              <a:cs typeface="Ubuntu"/>
              <a:sym typeface="Ubuntu"/>
            </a:endParaRPr>
          </a:p>
        </p:txBody>
      </p:sp>
      <p:graphicFrame>
        <p:nvGraphicFramePr>
          <p:cNvPr id="498" name="Google Shape;498;p66"/>
          <p:cNvGraphicFramePr/>
          <p:nvPr/>
        </p:nvGraphicFramePr>
        <p:xfrm>
          <a:off x="2649675" y="4493375"/>
          <a:ext cx="3000000" cy="3000000"/>
        </p:xfrm>
        <a:graphic>
          <a:graphicData uri="http://schemas.openxmlformats.org/drawingml/2006/table">
            <a:tbl>
              <a:tblPr>
                <a:noFill/>
                <a:tableStyleId>{6D8A98B1-8E3D-4AD0-94B6-0338F4FFF927}</a:tableStyleId>
              </a:tblPr>
              <a:tblGrid>
                <a:gridCol w="608475"/>
                <a:gridCol w="608475"/>
                <a:gridCol w="608475"/>
                <a:gridCol w="608475"/>
                <a:gridCol w="608475"/>
                <a:gridCol w="608475"/>
              </a:tblGrid>
              <a:tr h="396200">
                <a:tc>
                  <a:txBody>
                    <a:bodyPr/>
                    <a:lstStyle/>
                    <a:p>
                      <a:pPr indent="0" lvl="0" marL="0" rtl="0" algn="ctr">
                        <a:spcBef>
                          <a:spcPts val="0"/>
                        </a:spcBef>
                        <a:spcAft>
                          <a:spcPts val="0"/>
                        </a:spcAft>
                        <a:buNone/>
                      </a:pPr>
                      <a:r>
                        <a:rPr lang="en"/>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2</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4</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5</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6</a:t>
                      </a:r>
                      <a:endParaRPr/>
                    </a:p>
                  </a:txBody>
                  <a:tcPr marT="91425" marB="91425" marR="91425" marL="91425"/>
                </a:tc>
              </a:tr>
            </a:tbl>
          </a:graphicData>
        </a:graphic>
      </p:graphicFrame>
      <p:graphicFrame>
        <p:nvGraphicFramePr>
          <p:cNvPr id="499" name="Google Shape;499;p66"/>
          <p:cNvGraphicFramePr/>
          <p:nvPr/>
        </p:nvGraphicFramePr>
        <p:xfrm>
          <a:off x="3240225" y="3175813"/>
          <a:ext cx="3000000" cy="3000000"/>
        </p:xfrm>
        <a:graphic>
          <a:graphicData uri="http://schemas.openxmlformats.org/drawingml/2006/table">
            <a:tbl>
              <a:tblPr>
                <a:noFill/>
                <a:tableStyleId>{6D8A98B1-8E3D-4AD0-94B6-0338F4FFF927}</a:tableStyleId>
              </a:tblPr>
              <a:tblGrid>
                <a:gridCol w="603250"/>
                <a:gridCol w="603250"/>
                <a:gridCol w="603250"/>
              </a:tblGrid>
              <a:tr h="381000">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r>
            </a:tbl>
          </a:graphicData>
        </a:graphic>
      </p:graphicFrame>
      <p:graphicFrame>
        <p:nvGraphicFramePr>
          <p:cNvPr id="500" name="Google Shape;500;p66"/>
          <p:cNvGraphicFramePr/>
          <p:nvPr/>
        </p:nvGraphicFramePr>
        <p:xfrm>
          <a:off x="3240225" y="1213275"/>
          <a:ext cx="3000000" cy="3000000"/>
        </p:xfrm>
        <a:graphic>
          <a:graphicData uri="http://schemas.openxmlformats.org/drawingml/2006/table">
            <a:tbl>
              <a:tblPr>
                <a:noFill/>
                <a:tableStyleId>{6D8A98B1-8E3D-4AD0-94B6-0338F4FFF927}</a:tableStyleId>
              </a:tblPr>
              <a:tblGrid>
                <a:gridCol w="603250"/>
                <a:gridCol w="603250"/>
                <a:gridCol w="603250"/>
              </a:tblGrid>
              <a:tr h="381000">
                <a:tc>
                  <a:txBody>
                    <a:bodyPr/>
                    <a:lstStyle/>
                    <a:p>
                      <a:pPr indent="0" lvl="0" marL="0" rtl="0" algn="ctr">
                        <a:spcBef>
                          <a:spcPts val="0"/>
                        </a:spcBef>
                        <a:spcAft>
                          <a:spcPts val="0"/>
                        </a:spcAft>
                        <a:buNone/>
                      </a:pPr>
                      <a:r>
                        <a:t/>
                      </a:r>
                      <a:endParaRPr>
                        <a:solidFill>
                          <a:srgbClr val="0B5394"/>
                        </a:solidFill>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t/>
                      </a:r>
                      <a:endParaRPr>
                        <a:solidFill>
                          <a:srgbClr val="0B5394"/>
                        </a:solidFill>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A4C2F4"/>
                    </a:solidFill>
                  </a:tcPr>
                </a:tc>
                <a:tc>
                  <a:txBody>
                    <a:bodyPr/>
                    <a:lstStyle/>
                    <a:p>
                      <a:pPr indent="0" lvl="0" marL="0" rtl="0" algn="ctr">
                        <a:spcBef>
                          <a:spcPts val="0"/>
                        </a:spcBef>
                        <a:spcAft>
                          <a:spcPts val="0"/>
                        </a:spcAft>
                        <a:buNone/>
                      </a:pPr>
                      <a:r>
                        <a:t/>
                      </a:r>
                      <a:endParaRPr>
                        <a:solidFill>
                          <a:srgbClr val="0B5394"/>
                        </a:solidFill>
                      </a:endParaRPr>
                    </a:p>
                  </a:txBody>
                  <a:tcPr marT="91425" marB="91425" marR="91425" marL="91425">
                    <a:lnL cap="flat" cmpd="sng" w="9525">
                      <a:solidFill>
                        <a:srgbClr val="0B5394"/>
                      </a:solidFill>
                      <a:prstDash val="solid"/>
                      <a:round/>
                      <a:headEnd len="sm" w="sm" type="none"/>
                      <a:tailEnd len="sm" w="sm" type="none"/>
                    </a:lnL>
                    <a:lnR cap="flat" cmpd="sng" w="9525">
                      <a:solidFill>
                        <a:srgbClr val="0B5394"/>
                      </a:solidFill>
                      <a:prstDash val="solid"/>
                      <a:round/>
                      <a:headEnd len="sm" w="sm" type="none"/>
                      <a:tailEnd len="sm" w="sm" type="none"/>
                    </a:lnR>
                    <a:lnT cap="flat" cmpd="sng" w="9525">
                      <a:solidFill>
                        <a:srgbClr val="0B5394"/>
                      </a:solidFill>
                      <a:prstDash val="solid"/>
                      <a:round/>
                      <a:headEnd len="sm" w="sm" type="none"/>
                      <a:tailEnd len="sm" w="sm" type="none"/>
                    </a:lnT>
                    <a:lnB cap="flat" cmpd="sng" w="9525">
                      <a:solidFill>
                        <a:srgbClr val="0B5394"/>
                      </a:solidFill>
                      <a:prstDash val="solid"/>
                      <a:round/>
                      <a:headEnd len="sm" w="sm" type="none"/>
                      <a:tailEnd len="sm" w="sm" type="none"/>
                    </a:lnB>
                    <a:solidFill>
                      <a:srgbClr val="A4C2F4"/>
                    </a:solidFill>
                  </a:tcPr>
                </a:tc>
              </a:tr>
            </a:tbl>
          </a:graphicData>
        </a:graphic>
      </p:graphicFrame>
      <p:graphicFrame>
        <p:nvGraphicFramePr>
          <p:cNvPr id="501" name="Google Shape;501;p66"/>
          <p:cNvGraphicFramePr/>
          <p:nvPr/>
        </p:nvGraphicFramePr>
        <p:xfrm>
          <a:off x="3849825" y="2712050"/>
          <a:ext cx="3000000" cy="3000000"/>
        </p:xfrm>
        <a:graphic>
          <a:graphicData uri="http://schemas.openxmlformats.org/drawingml/2006/table">
            <a:tbl>
              <a:tblPr>
                <a:noFill/>
                <a:tableStyleId>{6D8A98B1-8E3D-4AD0-94B6-0338F4FFF927}</a:tableStyleId>
              </a:tblPr>
              <a:tblGrid>
                <a:gridCol w="603250"/>
                <a:gridCol w="603250"/>
                <a:gridCol w="603250"/>
              </a:tblGrid>
              <a:tr h="381000">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r>
            </a:tbl>
          </a:graphicData>
        </a:graphic>
      </p:graphicFrame>
      <p:sp>
        <p:nvSpPr>
          <p:cNvPr id="502" name="Google Shape;502;p66"/>
          <p:cNvSpPr txBox="1"/>
          <p:nvPr/>
        </p:nvSpPr>
        <p:spPr>
          <a:xfrm>
            <a:off x="311700" y="2926325"/>
            <a:ext cx="1288200" cy="74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990000"/>
                </a:solidFill>
                <a:latin typeface="Ubuntu"/>
                <a:ea typeface="Ubuntu"/>
                <a:cs typeface="Ubuntu"/>
                <a:sym typeface="Ubuntu"/>
              </a:rPr>
              <a:t>1st Conv Layer</a:t>
            </a:r>
            <a:endParaRPr>
              <a:solidFill>
                <a:srgbClr val="990000"/>
              </a:solidFill>
              <a:latin typeface="Ubuntu"/>
              <a:ea typeface="Ubuntu"/>
              <a:cs typeface="Ubuntu"/>
              <a:sym typeface="Ubuntu"/>
            </a:endParaRPr>
          </a:p>
          <a:p>
            <a:pPr indent="0" lvl="0" marL="0" rtl="0" algn="r">
              <a:spcBef>
                <a:spcPts val="0"/>
              </a:spcBef>
              <a:spcAft>
                <a:spcPts val="0"/>
              </a:spcAft>
              <a:buNone/>
            </a:pPr>
            <a:r>
              <a:rPr lang="en">
                <a:solidFill>
                  <a:srgbClr val="990000"/>
                </a:solidFill>
                <a:latin typeface="Ubuntu"/>
                <a:ea typeface="Ubuntu"/>
                <a:cs typeface="Ubuntu"/>
                <a:sym typeface="Ubuntu"/>
              </a:rPr>
              <a:t>K=3</a:t>
            </a:r>
            <a:endParaRPr>
              <a:solidFill>
                <a:srgbClr val="990000"/>
              </a:solidFill>
              <a:latin typeface="Ubuntu"/>
              <a:ea typeface="Ubuntu"/>
              <a:cs typeface="Ubuntu"/>
              <a:sym typeface="Ubuntu"/>
            </a:endParaRPr>
          </a:p>
        </p:txBody>
      </p:sp>
      <p:sp>
        <p:nvSpPr>
          <p:cNvPr id="503" name="Google Shape;503;p66"/>
          <p:cNvSpPr/>
          <p:nvPr/>
        </p:nvSpPr>
        <p:spPr>
          <a:xfrm>
            <a:off x="1652725" y="1641725"/>
            <a:ext cx="263400" cy="2441100"/>
          </a:xfrm>
          <a:prstGeom prst="leftBrace">
            <a:avLst>
              <a:gd fmla="val 50000" name="adj1"/>
              <a:gd fmla="val 50000" name="adj2"/>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90000"/>
              </a:highlight>
            </a:endParaRPr>
          </a:p>
        </p:txBody>
      </p:sp>
      <p:sp>
        <p:nvSpPr>
          <p:cNvPr id="504" name="Google Shape;504;p66"/>
          <p:cNvSpPr txBox="1"/>
          <p:nvPr/>
        </p:nvSpPr>
        <p:spPr>
          <a:xfrm>
            <a:off x="266625" y="898925"/>
            <a:ext cx="1288200" cy="74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B5394"/>
                </a:solidFill>
                <a:latin typeface="Ubuntu"/>
                <a:ea typeface="Ubuntu"/>
                <a:cs typeface="Ubuntu"/>
                <a:sym typeface="Ubuntu"/>
              </a:rPr>
              <a:t>2nd Conv Layer</a:t>
            </a:r>
            <a:endParaRPr>
              <a:solidFill>
                <a:srgbClr val="0B5394"/>
              </a:solidFill>
              <a:latin typeface="Ubuntu"/>
              <a:ea typeface="Ubuntu"/>
              <a:cs typeface="Ubuntu"/>
              <a:sym typeface="Ubuntu"/>
            </a:endParaRPr>
          </a:p>
          <a:p>
            <a:pPr indent="0" lvl="0" marL="0" rtl="0" algn="r">
              <a:spcBef>
                <a:spcPts val="0"/>
              </a:spcBef>
              <a:spcAft>
                <a:spcPts val="0"/>
              </a:spcAft>
              <a:buNone/>
            </a:pPr>
            <a:r>
              <a:rPr lang="en">
                <a:solidFill>
                  <a:srgbClr val="0B5394"/>
                </a:solidFill>
                <a:latin typeface="Ubuntu"/>
                <a:ea typeface="Ubuntu"/>
                <a:cs typeface="Ubuntu"/>
                <a:sym typeface="Ubuntu"/>
              </a:rPr>
              <a:t>K=3</a:t>
            </a:r>
            <a:endParaRPr>
              <a:solidFill>
                <a:srgbClr val="0B5394"/>
              </a:solidFill>
              <a:latin typeface="Ubuntu"/>
              <a:ea typeface="Ubuntu"/>
              <a:cs typeface="Ubuntu"/>
              <a:sym typeface="Ubuntu"/>
            </a:endParaRPr>
          </a:p>
        </p:txBody>
      </p:sp>
      <p:sp>
        <p:nvSpPr>
          <p:cNvPr id="505" name="Google Shape;505;p66"/>
          <p:cNvSpPr/>
          <p:nvPr/>
        </p:nvSpPr>
        <p:spPr>
          <a:xfrm>
            <a:off x="1607650" y="746400"/>
            <a:ext cx="263400" cy="742800"/>
          </a:xfrm>
          <a:prstGeom prst="leftBrace">
            <a:avLst>
              <a:gd fmla="val 50000" name="adj1"/>
              <a:gd fmla="val 50000" name="adj2"/>
            </a:avLst>
          </a:prstGeom>
          <a:no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90000"/>
              </a:highlight>
            </a:endParaRPr>
          </a:p>
        </p:txBody>
      </p:sp>
      <p:graphicFrame>
        <p:nvGraphicFramePr>
          <p:cNvPr id="506" name="Google Shape;506;p66"/>
          <p:cNvGraphicFramePr/>
          <p:nvPr/>
        </p:nvGraphicFramePr>
        <p:xfrm>
          <a:off x="2649675" y="3660375"/>
          <a:ext cx="3000000" cy="3000000"/>
        </p:xfrm>
        <a:graphic>
          <a:graphicData uri="http://schemas.openxmlformats.org/drawingml/2006/table">
            <a:tbl>
              <a:tblPr>
                <a:noFill/>
                <a:tableStyleId>{6D8A98B1-8E3D-4AD0-94B6-0338F4FFF927}</a:tableStyleId>
              </a:tblPr>
              <a:tblGrid>
                <a:gridCol w="603250"/>
                <a:gridCol w="603250"/>
                <a:gridCol w="603250"/>
              </a:tblGrid>
              <a:tr h="381000">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r>
            </a:tbl>
          </a:graphicData>
        </a:graphic>
      </p:graphicFrame>
      <p:graphicFrame>
        <p:nvGraphicFramePr>
          <p:cNvPr id="507" name="Google Shape;507;p66"/>
          <p:cNvGraphicFramePr/>
          <p:nvPr/>
        </p:nvGraphicFramePr>
        <p:xfrm>
          <a:off x="3240225" y="1772163"/>
          <a:ext cx="3000000" cy="3000000"/>
        </p:xfrm>
        <a:graphic>
          <a:graphicData uri="http://schemas.openxmlformats.org/drawingml/2006/table">
            <a:tbl>
              <a:tblPr>
                <a:noFill/>
                <a:tableStyleId>{6D8A98B1-8E3D-4AD0-94B6-0338F4FFF927}</a:tableStyleId>
              </a:tblPr>
              <a:tblGrid>
                <a:gridCol w="604850"/>
                <a:gridCol w="604850"/>
                <a:gridCol w="604850"/>
                <a:gridCol w="604850"/>
              </a:tblGrid>
              <a:tr h="396200">
                <a:tc>
                  <a:txBody>
                    <a:bodyPr/>
                    <a:lstStyle/>
                    <a:p>
                      <a:pPr indent="0" lvl="0" marL="0" rtl="0" algn="ctr">
                        <a:spcBef>
                          <a:spcPts val="0"/>
                        </a:spcBef>
                        <a:spcAft>
                          <a:spcPts val="0"/>
                        </a:spcAft>
                        <a:buNone/>
                      </a:pPr>
                      <a:r>
                        <a:rPr lang="en"/>
                        <a:t>1</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2</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3</a:t>
                      </a:r>
                      <a:endParaRPr/>
                    </a:p>
                  </a:txBody>
                  <a:tcPr marT="91425" marB="91425" marR="91425" marL="91425">
                    <a:solidFill>
                      <a:srgbClr val="FFF2CC"/>
                    </a:solidFill>
                  </a:tcPr>
                </a:tc>
                <a:tc>
                  <a:txBody>
                    <a:bodyPr/>
                    <a:lstStyle/>
                    <a:p>
                      <a:pPr indent="0" lvl="0" marL="0" rtl="0" algn="ctr">
                        <a:spcBef>
                          <a:spcPts val="0"/>
                        </a:spcBef>
                        <a:spcAft>
                          <a:spcPts val="0"/>
                        </a:spcAft>
                        <a:buNone/>
                      </a:pPr>
                      <a:r>
                        <a:rPr lang="en"/>
                        <a:t>4</a:t>
                      </a:r>
                      <a:endParaRPr/>
                    </a:p>
                  </a:txBody>
                  <a:tcPr marT="91425" marB="91425" marR="91425" marL="91425"/>
                </a:tc>
              </a:tr>
            </a:tbl>
          </a:graphicData>
        </a:graphic>
      </p:graphicFrame>
      <p:sp>
        <p:nvSpPr>
          <p:cNvPr id="508" name="Google Shape;508;p66"/>
          <p:cNvSpPr/>
          <p:nvPr/>
        </p:nvSpPr>
        <p:spPr>
          <a:xfrm>
            <a:off x="1652725" y="4193775"/>
            <a:ext cx="263400" cy="692100"/>
          </a:xfrm>
          <a:prstGeom prst="leftBrace">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90000"/>
              </a:highlight>
            </a:endParaRPr>
          </a:p>
        </p:txBody>
      </p:sp>
      <p:sp>
        <p:nvSpPr>
          <p:cNvPr id="509" name="Google Shape;509;p66"/>
          <p:cNvSpPr txBox="1"/>
          <p:nvPr/>
        </p:nvSpPr>
        <p:spPr>
          <a:xfrm>
            <a:off x="609600" y="4272950"/>
            <a:ext cx="1011000" cy="74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Ubuntu"/>
                <a:ea typeface="Ubuntu"/>
                <a:cs typeface="Ubuntu"/>
                <a:sym typeface="Ubuntu"/>
              </a:rPr>
              <a:t>Input Layer</a:t>
            </a:r>
            <a:endParaRPr>
              <a:latin typeface="Ubuntu"/>
              <a:ea typeface="Ubuntu"/>
              <a:cs typeface="Ubuntu"/>
              <a:sym typeface="Ubuntu"/>
            </a:endParaRPr>
          </a:p>
        </p:txBody>
      </p:sp>
      <p:graphicFrame>
        <p:nvGraphicFramePr>
          <p:cNvPr id="510" name="Google Shape;510;p66"/>
          <p:cNvGraphicFramePr/>
          <p:nvPr/>
        </p:nvGraphicFramePr>
        <p:xfrm>
          <a:off x="3849825" y="589313"/>
          <a:ext cx="3000000" cy="3000000"/>
        </p:xfrm>
        <a:graphic>
          <a:graphicData uri="http://schemas.openxmlformats.org/drawingml/2006/table">
            <a:tbl>
              <a:tblPr>
                <a:noFill/>
                <a:tableStyleId>{6D8A98B1-8E3D-4AD0-94B6-0338F4FFF927}</a:tableStyleId>
              </a:tblPr>
              <a:tblGrid>
                <a:gridCol w="603250"/>
              </a:tblGrid>
              <a:tr h="381000">
                <a:tc>
                  <a:txBody>
                    <a:bodyPr/>
                    <a:lstStyle/>
                    <a:p>
                      <a:pPr indent="0" lvl="0" marL="0" rtl="0" algn="ctr">
                        <a:spcBef>
                          <a:spcPts val="0"/>
                        </a:spcBef>
                        <a:spcAft>
                          <a:spcPts val="0"/>
                        </a:spcAft>
                        <a:buNone/>
                      </a:pPr>
                      <a:r>
                        <a:rPr lang="en"/>
                        <a:t>1</a:t>
                      </a:r>
                      <a:endParaRPr/>
                    </a:p>
                  </a:txBody>
                  <a:tcPr marT="91425" marB="91425" marR="91425" marL="91425">
                    <a:solidFill>
                      <a:srgbClr val="FFF2CC"/>
                    </a:solidFill>
                  </a:tcPr>
                </a:tc>
              </a:tr>
            </a:tbl>
          </a:graphicData>
        </a:graphic>
      </p:graphicFrame>
      <p:graphicFrame>
        <p:nvGraphicFramePr>
          <p:cNvPr id="511" name="Google Shape;511;p66"/>
          <p:cNvGraphicFramePr/>
          <p:nvPr/>
        </p:nvGraphicFramePr>
        <p:xfrm>
          <a:off x="4459425" y="2254850"/>
          <a:ext cx="3000000" cy="3000000"/>
        </p:xfrm>
        <a:graphic>
          <a:graphicData uri="http://schemas.openxmlformats.org/drawingml/2006/table">
            <a:tbl>
              <a:tblPr>
                <a:noFill/>
                <a:tableStyleId>{6D8A98B1-8E3D-4AD0-94B6-0338F4FFF927}</a:tableStyleId>
              </a:tblPr>
              <a:tblGrid>
                <a:gridCol w="603250"/>
                <a:gridCol w="603250"/>
                <a:gridCol w="603250"/>
              </a:tblGrid>
              <a:tr h="381000">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a:solidFill>
                          <a:srgbClr val="990000"/>
                        </a:solidFill>
                      </a:endParaRPr>
                    </a:p>
                  </a:txBody>
                  <a:tcPr marT="91425" marB="91425" marR="91425" marL="91425">
                    <a:lnL cap="flat" cmpd="sng" w="9525">
                      <a:solidFill>
                        <a:srgbClr val="990000"/>
                      </a:solidFill>
                      <a:prstDash val="solid"/>
                      <a:round/>
                      <a:headEnd len="sm" w="sm" type="none"/>
                      <a:tailEnd len="sm" w="sm" type="none"/>
                    </a:lnL>
                    <a:lnR cap="flat" cmpd="sng" w="9525">
                      <a:solidFill>
                        <a:srgbClr val="990000"/>
                      </a:solidFill>
                      <a:prstDash val="solid"/>
                      <a:round/>
                      <a:headEnd len="sm" w="sm" type="none"/>
                      <a:tailEnd len="sm" w="sm" type="none"/>
                    </a:lnR>
                    <a:lnT cap="flat" cmpd="sng" w="9525">
                      <a:solidFill>
                        <a:srgbClr val="990000"/>
                      </a:solidFill>
                      <a:prstDash val="solid"/>
                      <a:round/>
                      <a:headEnd len="sm" w="sm" type="none"/>
                      <a:tailEnd len="sm" w="sm" type="none"/>
                    </a:lnT>
                    <a:lnB cap="flat" cmpd="sng" w="9525">
                      <a:solidFill>
                        <a:srgbClr val="990000"/>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5" name="Shape 515"/>
        <p:cNvGrpSpPr/>
        <p:nvPr/>
      </p:nvGrpSpPr>
      <p:grpSpPr>
        <a:xfrm>
          <a:off x="0" y="0"/>
          <a:ext cx="0" cy="0"/>
          <a:chOff x="0" y="0"/>
          <a:chExt cx="0" cy="0"/>
        </a:xfrm>
      </p:grpSpPr>
      <p:sp>
        <p:nvSpPr>
          <p:cNvPr id="516" name="Google Shape;516;p67"/>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Receptive Field</a:t>
            </a:r>
            <a:endParaRPr/>
          </a:p>
        </p:txBody>
      </p:sp>
      <p:sp>
        <p:nvSpPr>
          <p:cNvPr id="517" name="Google Shape;517;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p67"/>
          <p:cNvSpPr txBox="1"/>
          <p:nvPr/>
        </p:nvSpPr>
        <p:spPr>
          <a:xfrm>
            <a:off x="159300" y="847675"/>
            <a:ext cx="4485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Ubuntu"/>
                <a:ea typeface="Ubuntu"/>
                <a:cs typeface="Ubuntu"/>
                <a:sym typeface="Ubuntu"/>
              </a:rPr>
              <a:t>Useful to be able to compute </a:t>
            </a:r>
            <a:r>
              <a:rPr b="1" lang="en" sz="1600">
                <a:latin typeface="Ubuntu"/>
                <a:ea typeface="Ubuntu"/>
                <a:cs typeface="Ubuntu"/>
                <a:sym typeface="Ubuntu"/>
              </a:rPr>
              <a:t>how far</a:t>
            </a:r>
            <a:r>
              <a:rPr lang="en" sz="1600">
                <a:latin typeface="Ubuntu"/>
                <a:ea typeface="Ubuntu"/>
                <a:cs typeface="Ubuntu"/>
                <a:sym typeface="Ubuntu"/>
              </a:rPr>
              <a:t> a convolutional node in a convnet </a:t>
            </a:r>
            <a:r>
              <a:rPr b="1" i="1" lang="en" sz="1600">
                <a:latin typeface="Ubuntu"/>
                <a:ea typeface="Ubuntu"/>
                <a:cs typeface="Ubuntu"/>
                <a:sym typeface="Ubuntu"/>
              </a:rPr>
              <a:t>sees:</a:t>
            </a:r>
            <a:endParaRPr b="1" i="1" sz="1600">
              <a:latin typeface="Ubuntu"/>
              <a:ea typeface="Ubuntu"/>
              <a:cs typeface="Ubuntu"/>
              <a:sym typeface="Ubuntu"/>
            </a:endParaRPr>
          </a:p>
          <a:p>
            <a:pPr indent="-330200" lvl="0" marL="457200" rtl="0" algn="l">
              <a:lnSpc>
                <a:spcPct val="115000"/>
              </a:lnSpc>
              <a:spcBef>
                <a:spcPts val="0"/>
              </a:spcBef>
              <a:spcAft>
                <a:spcPts val="0"/>
              </a:spcAft>
              <a:buClr>
                <a:srgbClr val="000000"/>
              </a:buClr>
              <a:buSzPts val="1600"/>
              <a:buFont typeface="Ubuntu"/>
              <a:buChar char="●"/>
            </a:pPr>
            <a:r>
              <a:rPr lang="en" sz="1600">
                <a:latin typeface="Ubuntu"/>
                <a:ea typeface="Ubuntu"/>
                <a:cs typeface="Ubuntu"/>
                <a:sym typeface="Ubuntu"/>
              </a:rPr>
              <a:t>Size of the input pixel patch that affects a node’s output</a:t>
            </a:r>
            <a:endParaRPr sz="1600">
              <a:latin typeface="Ubuntu"/>
              <a:ea typeface="Ubuntu"/>
              <a:cs typeface="Ubuntu"/>
              <a:sym typeface="Ubuntu"/>
            </a:endParaRPr>
          </a:p>
          <a:p>
            <a:pPr indent="-330200" lvl="0" marL="457200" rtl="0" algn="l">
              <a:lnSpc>
                <a:spcPct val="115000"/>
              </a:lnSpc>
              <a:spcBef>
                <a:spcPts val="0"/>
              </a:spcBef>
              <a:spcAft>
                <a:spcPts val="0"/>
              </a:spcAft>
              <a:buClr>
                <a:srgbClr val="000000"/>
              </a:buClr>
              <a:buSzPts val="1600"/>
              <a:buChar char="●"/>
            </a:pPr>
            <a:r>
              <a:rPr lang="en" sz="1600">
                <a:latin typeface="Ubuntu"/>
                <a:ea typeface="Ubuntu"/>
                <a:cs typeface="Ubuntu"/>
                <a:sym typeface="Ubuntu"/>
              </a:rPr>
              <a:t>Known as the </a:t>
            </a:r>
            <a:r>
              <a:rPr b="1" lang="en" sz="1600">
                <a:latin typeface="Ubuntu"/>
                <a:ea typeface="Ubuntu"/>
                <a:cs typeface="Ubuntu"/>
                <a:sym typeface="Ubuntu"/>
              </a:rPr>
              <a:t>effective aperture size</a:t>
            </a:r>
            <a:r>
              <a:rPr lang="en" sz="1600">
                <a:latin typeface="Ubuntu"/>
                <a:ea typeface="Ubuntu"/>
                <a:cs typeface="Ubuntu"/>
                <a:sym typeface="Ubuntu"/>
              </a:rPr>
              <a:t>, </a:t>
            </a:r>
            <a:r>
              <a:rPr b="1" lang="en" sz="1600">
                <a:latin typeface="Ubuntu"/>
                <a:ea typeface="Ubuntu"/>
                <a:cs typeface="Ubuntu"/>
                <a:sym typeface="Ubuntu"/>
              </a:rPr>
              <a:t>coverage, or receptive field size</a:t>
            </a:r>
            <a:endParaRPr b="1" sz="1600">
              <a:latin typeface="Ubuntu"/>
              <a:ea typeface="Ubuntu"/>
              <a:cs typeface="Ubuntu"/>
              <a:sym typeface="Ubuntu"/>
            </a:endParaRPr>
          </a:p>
          <a:p>
            <a:pPr indent="0" lvl="0" marL="0" rtl="0" algn="l">
              <a:lnSpc>
                <a:spcPct val="115000"/>
              </a:lnSpc>
              <a:spcBef>
                <a:spcPts val="1600"/>
              </a:spcBef>
              <a:spcAft>
                <a:spcPts val="0"/>
              </a:spcAft>
              <a:buNone/>
            </a:pPr>
            <a:r>
              <a:rPr lang="en" sz="1600">
                <a:latin typeface="Ubuntu"/>
                <a:ea typeface="Ubuntu"/>
                <a:cs typeface="Ubuntu"/>
                <a:sym typeface="Ubuntu"/>
              </a:rPr>
              <a:t>Depends on kernel size and strides from previous layers</a:t>
            </a:r>
            <a:endParaRPr sz="1600">
              <a:latin typeface="Ubuntu"/>
              <a:ea typeface="Ubuntu"/>
              <a:cs typeface="Ubuntu"/>
              <a:sym typeface="Ubuntu"/>
            </a:endParaRPr>
          </a:p>
          <a:p>
            <a:pPr indent="-330200" lvl="0" marL="457200" rtl="0" algn="l">
              <a:lnSpc>
                <a:spcPct val="115000"/>
              </a:lnSpc>
              <a:spcBef>
                <a:spcPts val="1600"/>
              </a:spcBef>
              <a:spcAft>
                <a:spcPts val="0"/>
              </a:spcAft>
              <a:buClr>
                <a:srgbClr val="000000"/>
              </a:buClr>
              <a:buSzPts val="1600"/>
              <a:buFont typeface="Ubuntu"/>
              <a:buChar char="●"/>
            </a:pPr>
            <a:r>
              <a:rPr lang="en" sz="1600">
                <a:latin typeface="Ubuntu"/>
                <a:ea typeface="Ubuntu"/>
                <a:cs typeface="Ubuntu"/>
                <a:sym typeface="Ubuntu"/>
              </a:rPr>
              <a:t>7x7 kernel can see a 7x7 patch of the layer below</a:t>
            </a:r>
            <a:endParaRPr sz="1600">
              <a:latin typeface="Ubuntu"/>
              <a:ea typeface="Ubuntu"/>
              <a:cs typeface="Ubuntu"/>
              <a:sym typeface="Ubuntu"/>
            </a:endParaRPr>
          </a:p>
          <a:p>
            <a:pPr indent="-330200" lvl="0" marL="457200" rtl="0" algn="l">
              <a:lnSpc>
                <a:spcPct val="115000"/>
              </a:lnSpc>
              <a:spcBef>
                <a:spcPts val="0"/>
              </a:spcBef>
              <a:spcAft>
                <a:spcPts val="0"/>
              </a:spcAft>
              <a:buClr>
                <a:srgbClr val="000000"/>
              </a:buClr>
              <a:buSzPts val="1600"/>
              <a:buFont typeface="Ubuntu"/>
              <a:buChar char="●"/>
            </a:pPr>
            <a:r>
              <a:rPr lang="en" sz="1600">
                <a:latin typeface="Ubuntu"/>
                <a:ea typeface="Ubuntu"/>
                <a:cs typeface="Ubuntu"/>
                <a:sym typeface="Ubuntu"/>
              </a:rPr>
              <a:t>Stride of 2 doubles what all layers after can see</a:t>
            </a:r>
            <a:endParaRPr sz="1600">
              <a:latin typeface="Ubuntu"/>
              <a:ea typeface="Ubuntu"/>
              <a:cs typeface="Ubuntu"/>
              <a:sym typeface="Ubuntu"/>
            </a:endParaRPr>
          </a:p>
        </p:txBody>
      </p:sp>
      <p:sp>
        <p:nvSpPr>
          <p:cNvPr id="519" name="Google Shape;519;p67"/>
          <p:cNvSpPr txBox="1"/>
          <p:nvPr/>
        </p:nvSpPr>
        <p:spPr>
          <a:xfrm>
            <a:off x="4832400" y="1152475"/>
            <a:ext cx="3999900" cy="44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rgbClr val="595959"/>
                </a:solidFill>
                <a:latin typeface="Ubuntu"/>
                <a:ea typeface="Ubuntu"/>
                <a:cs typeface="Ubuntu"/>
                <a:sym typeface="Ubuntu"/>
              </a:rPr>
              <a:t>Calculate recursively</a:t>
            </a:r>
            <a:endParaRPr>
              <a:solidFill>
                <a:srgbClr val="595959"/>
              </a:solidFill>
              <a:latin typeface="Ubuntu"/>
              <a:ea typeface="Ubuntu"/>
              <a:cs typeface="Ubuntu"/>
              <a:sym typeface="Ubuntu"/>
            </a:endParaRPr>
          </a:p>
        </p:txBody>
      </p:sp>
      <p:pic>
        <p:nvPicPr>
          <p:cNvPr id="520" name="Google Shape;520;p67"/>
          <p:cNvPicPr preferRelativeResize="0"/>
          <p:nvPr/>
        </p:nvPicPr>
        <p:blipFill>
          <a:blip r:embed="rId3">
            <a:alphaModFix/>
          </a:blip>
          <a:stretch>
            <a:fillRect/>
          </a:stretch>
        </p:blipFill>
        <p:spPr>
          <a:xfrm>
            <a:off x="5389313" y="1785800"/>
            <a:ext cx="2886075" cy="752475"/>
          </a:xfrm>
          <a:prstGeom prst="rect">
            <a:avLst/>
          </a:prstGeom>
          <a:noFill/>
          <a:ln>
            <a:noFill/>
          </a:ln>
        </p:spPr>
      </p:pic>
      <p:grpSp>
        <p:nvGrpSpPr>
          <p:cNvPr id="521" name="Google Shape;521;p67"/>
          <p:cNvGrpSpPr/>
          <p:nvPr/>
        </p:nvGrpSpPr>
        <p:grpSpPr>
          <a:xfrm>
            <a:off x="5362152" y="2986275"/>
            <a:ext cx="2815625" cy="1396225"/>
            <a:chOff x="5362152" y="2986275"/>
            <a:chExt cx="2815625" cy="1396225"/>
          </a:xfrm>
        </p:grpSpPr>
        <p:sp>
          <p:nvSpPr>
            <p:cNvPr id="522" name="Google Shape;522;p67"/>
            <p:cNvSpPr/>
            <p:nvPr/>
          </p:nvSpPr>
          <p:spPr>
            <a:xfrm>
              <a:off x="7572075" y="4153000"/>
              <a:ext cx="252300" cy="229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7"/>
            <p:cNvSpPr/>
            <p:nvPr/>
          </p:nvSpPr>
          <p:spPr>
            <a:xfrm>
              <a:off x="7099400" y="2986275"/>
              <a:ext cx="252300" cy="229500"/>
            </a:xfrm>
            <a:prstGeom prst="ellipse">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7"/>
            <p:cNvSpPr/>
            <p:nvPr/>
          </p:nvSpPr>
          <p:spPr>
            <a:xfrm>
              <a:off x="7572075" y="2986275"/>
              <a:ext cx="252300" cy="229500"/>
            </a:xfrm>
            <a:prstGeom prst="ellipse">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7"/>
            <p:cNvSpPr/>
            <p:nvPr/>
          </p:nvSpPr>
          <p:spPr>
            <a:xfrm>
              <a:off x="7572075" y="3587575"/>
              <a:ext cx="252300" cy="229500"/>
            </a:xfrm>
            <a:prstGeom prst="ellipse">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7"/>
            <p:cNvSpPr/>
            <p:nvPr/>
          </p:nvSpPr>
          <p:spPr>
            <a:xfrm>
              <a:off x="6144872" y="2986275"/>
              <a:ext cx="252300" cy="229500"/>
            </a:xfrm>
            <a:prstGeom prst="ellipse">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7"/>
            <p:cNvSpPr/>
            <p:nvPr/>
          </p:nvSpPr>
          <p:spPr>
            <a:xfrm>
              <a:off x="5678597" y="3587600"/>
              <a:ext cx="252300" cy="229500"/>
            </a:xfrm>
            <a:prstGeom prst="ellipse">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7"/>
            <p:cNvSpPr/>
            <p:nvPr/>
          </p:nvSpPr>
          <p:spPr>
            <a:xfrm>
              <a:off x="5678175" y="2986300"/>
              <a:ext cx="252300" cy="229500"/>
            </a:xfrm>
            <a:prstGeom prst="ellipse">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67"/>
            <p:cNvCxnSpPr>
              <a:stCxn id="530" idx="4"/>
              <a:endCxn id="531" idx="0"/>
            </p:cNvCxnSpPr>
            <p:nvPr/>
          </p:nvCxnSpPr>
          <p:spPr>
            <a:xfrm>
              <a:off x="6759275" y="3215788"/>
              <a:ext cx="0" cy="371700"/>
            </a:xfrm>
            <a:prstGeom prst="straightConnector1">
              <a:avLst/>
            </a:prstGeom>
            <a:noFill/>
            <a:ln cap="flat" cmpd="sng" w="9525">
              <a:solidFill>
                <a:srgbClr val="595959"/>
              </a:solidFill>
              <a:prstDash val="solid"/>
              <a:round/>
              <a:headEnd len="med" w="med" type="none"/>
              <a:tailEnd len="med" w="med" type="none"/>
            </a:ln>
          </p:spPr>
        </p:cxnSp>
        <p:cxnSp>
          <p:nvCxnSpPr>
            <p:cNvPr id="532" name="Google Shape;532;p67"/>
            <p:cNvCxnSpPr>
              <a:stCxn id="533" idx="5"/>
              <a:endCxn id="534" idx="0"/>
            </p:cNvCxnSpPr>
            <p:nvPr/>
          </p:nvCxnSpPr>
          <p:spPr>
            <a:xfrm>
              <a:off x="6363002" y="3783491"/>
              <a:ext cx="399900" cy="369600"/>
            </a:xfrm>
            <a:prstGeom prst="straightConnector1">
              <a:avLst/>
            </a:prstGeom>
            <a:noFill/>
            <a:ln cap="flat" cmpd="sng" w="9525">
              <a:solidFill>
                <a:srgbClr val="595959"/>
              </a:solidFill>
              <a:prstDash val="solid"/>
              <a:round/>
              <a:headEnd len="med" w="med" type="none"/>
              <a:tailEnd len="med" w="med" type="none"/>
            </a:ln>
          </p:spPr>
        </p:cxnSp>
        <p:cxnSp>
          <p:nvCxnSpPr>
            <p:cNvPr id="535" name="Google Shape;535;p67"/>
            <p:cNvCxnSpPr>
              <a:stCxn id="533" idx="4"/>
              <a:endCxn id="536" idx="0"/>
            </p:cNvCxnSpPr>
            <p:nvPr/>
          </p:nvCxnSpPr>
          <p:spPr>
            <a:xfrm>
              <a:off x="6273800" y="3817100"/>
              <a:ext cx="0" cy="336000"/>
            </a:xfrm>
            <a:prstGeom prst="straightConnector1">
              <a:avLst/>
            </a:prstGeom>
            <a:noFill/>
            <a:ln cap="flat" cmpd="sng" w="9525">
              <a:solidFill>
                <a:srgbClr val="595959"/>
              </a:solidFill>
              <a:prstDash val="solid"/>
              <a:round/>
              <a:headEnd len="med" w="med" type="none"/>
              <a:tailEnd len="med" w="med" type="none"/>
            </a:ln>
          </p:spPr>
        </p:cxnSp>
        <p:cxnSp>
          <p:nvCxnSpPr>
            <p:cNvPr id="537" name="Google Shape;537;p67"/>
            <p:cNvCxnSpPr>
              <a:stCxn id="531" idx="4"/>
              <a:endCxn id="534" idx="0"/>
            </p:cNvCxnSpPr>
            <p:nvPr/>
          </p:nvCxnSpPr>
          <p:spPr>
            <a:xfrm>
              <a:off x="6759275" y="3817100"/>
              <a:ext cx="3600" cy="336000"/>
            </a:xfrm>
            <a:prstGeom prst="straightConnector1">
              <a:avLst/>
            </a:prstGeom>
            <a:noFill/>
            <a:ln cap="flat" cmpd="sng" w="9525">
              <a:solidFill>
                <a:srgbClr val="595959"/>
              </a:solidFill>
              <a:prstDash val="solid"/>
              <a:round/>
              <a:headEnd len="med" w="med" type="none"/>
              <a:tailEnd len="med" w="med" type="none"/>
            </a:ln>
          </p:spPr>
        </p:cxnSp>
        <p:cxnSp>
          <p:nvCxnSpPr>
            <p:cNvPr id="538" name="Google Shape;538;p67"/>
            <p:cNvCxnSpPr>
              <a:stCxn id="531" idx="3"/>
              <a:endCxn id="536" idx="0"/>
            </p:cNvCxnSpPr>
            <p:nvPr/>
          </p:nvCxnSpPr>
          <p:spPr>
            <a:xfrm flipH="1">
              <a:off x="6273773" y="3783491"/>
              <a:ext cx="396300" cy="369600"/>
            </a:xfrm>
            <a:prstGeom prst="straightConnector1">
              <a:avLst/>
            </a:prstGeom>
            <a:noFill/>
            <a:ln cap="flat" cmpd="sng" w="9525">
              <a:solidFill>
                <a:srgbClr val="595959"/>
              </a:solidFill>
              <a:prstDash val="solid"/>
              <a:round/>
              <a:headEnd len="med" w="med" type="none"/>
              <a:tailEnd len="med" w="med" type="none"/>
            </a:ln>
          </p:spPr>
        </p:cxnSp>
        <p:cxnSp>
          <p:nvCxnSpPr>
            <p:cNvPr id="539" name="Google Shape;539;p67"/>
            <p:cNvCxnSpPr>
              <a:endCxn id="540" idx="0"/>
            </p:cNvCxnSpPr>
            <p:nvPr/>
          </p:nvCxnSpPr>
          <p:spPr>
            <a:xfrm>
              <a:off x="6842150" y="3783400"/>
              <a:ext cx="383400" cy="369600"/>
            </a:xfrm>
            <a:prstGeom prst="straightConnector1">
              <a:avLst/>
            </a:prstGeom>
            <a:noFill/>
            <a:ln cap="flat" cmpd="sng" w="9525">
              <a:solidFill>
                <a:srgbClr val="595959"/>
              </a:solidFill>
              <a:prstDash val="solid"/>
              <a:round/>
              <a:headEnd len="med" w="med" type="none"/>
              <a:tailEnd len="med" w="med" type="none"/>
            </a:ln>
          </p:spPr>
        </p:cxnSp>
        <p:cxnSp>
          <p:nvCxnSpPr>
            <p:cNvPr id="541" name="Google Shape;541;p67"/>
            <p:cNvCxnSpPr>
              <a:stCxn id="542" idx="3"/>
              <a:endCxn id="534" idx="0"/>
            </p:cNvCxnSpPr>
            <p:nvPr/>
          </p:nvCxnSpPr>
          <p:spPr>
            <a:xfrm flipH="1">
              <a:off x="6762848" y="3783491"/>
              <a:ext cx="373500" cy="369600"/>
            </a:xfrm>
            <a:prstGeom prst="straightConnector1">
              <a:avLst/>
            </a:prstGeom>
            <a:noFill/>
            <a:ln cap="flat" cmpd="sng" w="9525">
              <a:solidFill>
                <a:srgbClr val="595959"/>
              </a:solidFill>
              <a:prstDash val="solid"/>
              <a:round/>
              <a:headEnd len="med" w="med" type="none"/>
              <a:tailEnd len="med" w="med" type="none"/>
            </a:ln>
          </p:spPr>
        </p:cxnSp>
        <p:cxnSp>
          <p:nvCxnSpPr>
            <p:cNvPr id="543" name="Google Shape;543;p67"/>
            <p:cNvCxnSpPr>
              <a:stCxn id="542" idx="4"/>
              <a:endCxn id="540" idx="0"/>
            </p:cNvCxnSpPr>
            <p:nvPr/>
          </p:nvCxnSpPr>
          <p:spPr>
            <a:xfrm>
              <a:off x="7225550" y="3817100"/>
              <a:ext cx="0" cy="336000"/>
            </a:xfrm>
            <a:prstGeom prst="straightConnector1">
              <a:avLst/>
            </a:prstGeom>
            <a:noFill/>
            <a:ln cap="flat" cmpd="sng" w="9525">
              <a:solidFill>
                <a:srgbClr val="595959"/>
              </a:solidFill>
              <a:prstDash val="solid"/>
              <a:round/>
              <a:headEnd len="med" w="med" type="none"/>
              <a:tailEnd len="med" w="med" type="none"/>
            </a:ln>
          </p:spPr>
        </p:cxnSp>
        <p:cxnSp>
          <p:nvCxnSpPr>
            <p:cNvPr id="544" name="Google Shape;544;p67"/>
            <p:cNvCxnSpPr>
              <a:stCxn id="526" idx="4"/>
              <a:endCxn id="533" idx="0"/>
            </p:cNvCxnSpPr>
            <p:nvPr/>
          </p:nvCxnSpPr>
          <p:spPr>
            <a:xfrm>
              <a:off x="6271022" y="3215775"/>
              <a:ext cx="2700" cy="371700"/>
            </a:xfrm>
            <a:prstGeom prst="straightConnector1">
              <a:avLst/>
            </a:prstGeom>
            <a:noFill/>
            <a:ln cap="flat" cmpd="sng" w="9525">
              <a:solidFill>
                <a:srgbClr val="D9D9D9"/>
              </a:solidFill>
              <a:prstDash val="solid"/>
              <a:round/>
              <a:headEnd len="med" w="med" type="none"/>
              <a:tailEnd len="med" w="med" type="none"/>
            </a:ln>
          </p:spPr>
        </p:cxnSp>
        <p:cxnSp>
          <p:nvCxnSpPr>
            <p:cNvPr id="545" name="Google Shape;545;p67"/>
            <p:cNvCxnSpPr>
              <a:stCxn id="526" idx="3"/>
              <a:endCxn id="527" idx="0"/>
            </p:cNvCxnSpPr>
            <p:nvPr/>
          </p:nvCxnSpPr>
          <p:spPr>
            <a:xfrm flipH="1">
              <a:off x="5804721" y="3182166"/>
              <a:ext cx="377100" cy="405300"/>
            </a:xfrm>
            <a:prstGeom prst="straightConnector1">
              <a:avLst/>
            </a:prstGeom>
            <a:noFill/>
            <a:ln cap="flat" cmpd="sng" w="9525">
              <a:solidFill>
                <a:srgbClr val="D9D9D9"/>
              </a:solidFill>
              <a:prstDash val="solid"/>
              <a:round/>
              <a:headEnd len="med" w="med" type="none"/>
              <a:tailEnd len="med" w="med" type="none"/>
            </a:ln>
          </p:spPr>
        </p:cxnSp>
        <p:cxnSp>
          <p:nvCxnSpPr>
            <p:cNvPr id="546" name="Google Shape;546;p67"/>
            <p:cNvCxnSpPr>
              <a:endCxn id="531" idx="0"/>
            </p:cNvCxnSpPr>
            <p:nvPr/>
          </p:nvCxnSpPr>
          <p:spPr>
            <a:xfrm>
              <a:off x="6360275" y="3182300"/>
              <a:ext cx="399000" cy="405300"/>
            </a:xfrm>
            <a:prstGeom prst="straightConnector1">
              <a:avLst/>
            </a:prstGeom>
            <a:noFill/>
            <a:ln cap="flat" cmpd="sng" w="9525">
              <a:solidFill>
                <a:srgbClr val="D9D9D9"/>
              </a:solidFill>
              <a:prstDash val="solid"/>
              <a:round/>
              <a:headEnd len="med" w="med" type="none"/>
              <a:tailEnd len="med" w="med" type="none"/>
            </a:ln>
          </p:spPr>
        </p:cxnSp>
        <p:cxnSp>
          <p:nvCxnSpPr>
            <p:cNvPr id="547" name="Google Shape;547;p67"/>
            <p:cNvCxnSpPr>
              <a:endCxn id="531" idx="0"/>
            </p:cNvCxnSpPr>
            <p:nvPr/>
          </p:nvCxnSpPr>
          <p:spPr>
            <a:xfrm flipH="1">
              <a:off x="6759275" y="3182300"/>
              <a:ext cx="377100" cy="405300"/>
            </a:xfrm>
            <a:prstGeom prst="straightConnector1">
              <a:avLst/>
            </a:prstGeom>
            <a:noFill/>
            <a:ln cap="flat" cmpd="sng" w="9525">
              <a:solidFill>
                <a:srgbClr val="D9D9D9"/>
              </a:solidFill>
              <a:prstDash val="solid"/>
              <a:round/>
              <a:headEnd len="med" w="med" type="none"/>
              <a:tailEnd len="med" w="med" type="none"/>
            </a:ln>
          </p:spPr>
        </p:cxnSp>
        <p:cxnSp>
          <p:nvCxnSpPr>
            <p:cNvPr id="548" name="Google Shape;548;p67"/>
            <p:cNvCxnSpPr>
              <a:endCxn id="542" idx="0"/>
            </p:cNvCxnSpPr>
            <p:nvPr/>
          </p:nvCxnSpPr>
          <p:spPr>
            <a:xfrm>
              <a:off x="7225550" y="3215900"/>
              <a:ext cx="0" cy="371700"/>
            </a:xfrm>
            <a:prstGeom prst="straightConnector1">
              <a:avLst/>
            </a:prstGeom>
            <a:noFill/>
            <a:ln cap="flat" cmpd="sng" w="9525">
              <a:solidFill>
                <a:srgbClr val="D9D9D9"/>
              </a:solidFill>
              <a:prstDash val="solid"/>
              <a:round/>
              <a:headEnd len="med" w="med" type="none"/>
              <a:tailEnd len="med" w="med" type="none"/>
            </a:ln>
          </p:spPr>
        </p:cxnSp>
        <p:cxnSp>
          <p:nvCxnSpPr>
            <p:cNvPr id="549" name="Google Shape;549;p67"/>
            <p:cNvCxnSpPr>
              <a:endCxn id="525" idx="0"/>
            </p:cNvCxnSpPr>
            <p:nvPr/>
          </p:nvCxnSpPr>
          <p:spPr>
            <a:xfrm>
              <a:off x="7314825" y="3182275"/>
              <a:ext cx="383400" cy="405300"/>
            </a:xfrm>
            <a:prstGeom prst="straightConnector1">
              <a:avLst/>
            </a:prstGeom>
            <a:noFill/>
            <a:ln cap="flat" cmpd="sng" w="9525">
              <a:solidFill>
                <a:srgbClr val="D9D9D9"/>
              </a:solidFill>
              <a:prstDash val="solid"/>
              <a:round/>
              <a:headEnd len="med" w="med" type="none"/>
              <a:tailEnd len="med" w="med" type="none"/>
            </a:ln>
          </p:spPr>
        </p:cxnSp>
        <p:cxnSp>
          <p:nvCxnSpPr>
            <p:cNvPr id="550" name="Google Shape;550;p67"/>
            <p:cNvCxnSpPr>
              <a:endCxn id="533" idx="0"/>
            </p:cNvCxnSpPr>
            <p:nvPr/>
          </p:nvCxnSpPr>
          <p:spPr>
            <a:xfrm>
              <a:off x="5893400" y="3182300"/>
              <a:ext cx="380400" cy="405300"/>
            </a:xfrm>
            <a:prstGeom prst="straightConnector1">
              <a:avLst/>
            </a:prstGeom>
            <a:noFill/>
            <a:ln cap="flat" cmpd="sng" w="9525">
              <a:solidFill>
                <a:srgbClr val="D9D9D9"/>
              </a:solidFill>
              <a:prstDash val="solid"/>
              <a:round/>
              <a:headEnd len="med" w="med" type="none"/>
              <a:tailEnd len="med" w="med" type="none"/>
            </a:ln>
          </p:spPr>
        </p:cxnSp>
        <p:cxnSp>
          <p:nvCxnSpPr>
            <p:cNvPr id="551" name="Google Shape;551;p67"/>
            <p:cNvCxnSpPr>
              <a:stCxn id="524" idx="3"/>
              <a:endCxn id="542" idx="0"/>
            </p:cNvCxnSpPr>
            <p:nvPr/>
          </p:nvCxnSpPr>
          <p:spPr>
            <a:xfrm flipH="1">
              <a:off x="7225623" y="3182166"/>
              <a:ext cx="383400" cy="405300"/>
            </a:xfrm>
            <a:prstGeom prst="straightConnector1">
              <a:avLst/>
            </a:prstGeom>
            <a:noFill/>
            <a:ln cap="flat" cmpd="sng" w="9525">
              <a:solidFill>
                <a:srgbClr val="D9D9D9"/>
              </a:solidFill>
              <a:prstDash val="solid"/>
              <a:round/>
              <a:headEnd len="med" w="med" type="none"/>
              <a:tailEnd len="med" w="med" type="none"/>
            </a:ln>
          </p:spPr>
        </p:cxnSp>
        <p:cxnSp>
          <p:nvCxnSpPr>
            <p:cNvPr id="552" name="Google Shape;552;p67"/>
            <p:cNvCxnSpPr>
              <a:endCxn id="525" idx="0"/>
            </p:cNvCxnSpPr>
            <p:nvPr/>
          </p:nvCxnSpPr>
          <p:spPr>
            <a:xfrm>
              <a:off x="7698225" y="3215875"/>
              <a:ext cx="0" cy="371700"/>
            </a:xfrm>
            <a:prstGeom prst="straightConnector1">
              <a:avLst/>
            </a:prstGeom>
            <a:noFill/>
            <a:ln cap="flat" cmpd="sng" w="9525">
              <a:solidFill>
                <a:srgbClr val="D9D9D9"/>
              </a:solidFill>
              <a:prstDash val="solid"/>
              <a:round/>
              <a:headEnd len="med" w="med" type="none"/>
              <a:tailEnd len="med" w="med" type="none"/>
            </a:ln>
          </p:spPr>
        </p:cxnSp>
        <p:cxnSp>
          <p:nvCxnSpPr>
            <p:cNvPr id="553" name="Google Shape;553;p67"/>
            <p:cNvCxnSpPr>
              <a:stCxn id="528" idx="4"/>
              <a:endCxn id="527" idx="0"/>
            </p:cNvCxnSpPr>
            <p:nvPr/>
          </p:nvCxnSpPr>
          <p:spPr>
            <a:xfrm>
              <a:off x="5804325" y="3215800"/>
              <a:ext cx="300" cy="371700"/>
            </a:xfrm>
            <a:prstGeom prst="straightConnector1">
              <a:avLst/>
            </a:prstGeom>
            <a:noFill/>
            <a:ln cap="flat" cmpd="sng" w="9525">
              <a:solidFill>
                <a:srgbClr val="D9D9D9"/>
              </a:solidFill>
              <a:prstDash val="solid"/>
              <a:round/>
              <a:headEnd len="med" w="med" type="none"/>
              <a:tailEnd len="med" w="med" type="none"/>
            </a:ln>
          </p:spPr>
        </p:cxnSp>
        <p:cxnSp>
          <p:nvCxnSpPr>
            <p:cNvPr id="554" name="Google Shape;554;p67"/>
            <p:cNvCxnSpPr>
              <a:stCxn id="527" idx="4"/>
              <a:endCxn id="555" idx="0"/>
            </p:cNvCxnSpPr>
            <p:nvPr/>
          </p:nvCxnSpPr>
          <p:spPr>
            <a:xfrm>
              <a:off x="5804747" y="3817100"/>
              <a:ext cx="7500" cy="336000"/>
            </a:xfrm>
            <a:prstGeom prst="straightConnector1">
              <a:avLst/>
            </a:prstGeom>
            <a:noFill/>
            <a:ln cap="flat" cmpd="sng" w="9525">
              <a:solidFill>
                <a:srgbClr val="D9D9D9"/>
              </a:solidFill>
              <a:prstDash val="solid"/>
              <a:round/>
              <a:headEnd len="med" w="med" type="none"/>
              <a:tailEnd len="med" w="med" type="none"/>
            </a:ln>
          </p:spPr>
        </p:cxnSp>
        <p:cxnSp>
          <p:nvCxnSpPr>
            <p:cNvPr id="556" name="Google Shape;556;p67"/>
            <p:cNvCxnSpPr>
              <a:endCxn id="536" idx="0"/>
            </p:cNvCxnSpPr>
            <p:nvPr/>
          </p:nvCxnSpPr>
          <p:spPr>
            <a:xfrm>
              <a:off x="5894000" y="3783400"/>
              <a:ext cx="379800" cy="369600"/>
            </a:xfrm>
            <a:prstGeom prst="straightConnector1">
              <a:avLst/>
            </a:prstGeom>
            <a:noFill/>
            <a:ln cap="flat" cmpd="sng" w="9525">
              <a:solidFill>
                <a:srgbClr val="D9D9D9"/>
              </a:solidFill>
              <a:prstDash val="solid"/>
              <a:round/>
              <a:headEnd len="med" w="med" type="none"/>
              <a:tailEnd len="med" w="med" type="none"/>
            </a:ln>
          </p:spPr>
        </p:cxnSp>
        <p:cxnSp>
          <p:nvCxnSpPr>
            <p:cNvPr id="557" name="Google Shape;557;p67"/>
            <p:cNvCxnSpPr>
              <a:endCxn id="522" idx="0"/>
            </p:cNvCxnSpPr>
            <p:nvPr/>
          </p:nvCxnSpPr>
          <p:spPr>
            <a:xfrm>
              <a:off x="7698225" y="3817000"/>
              <a:ext cx="0" cy="336000"/>
            </a:xfrm>
            <a:prstGeom prst="straightConnector1">
              <a:avLst/>
            </a:prstGeom>
            <a:noFill/>
            <a:ln cap="flat" cmpd="sng" w="9525">
              <a:solidFill>
                <a:srgbClr val="D9D9D9"/>
              </a:solidFill>
              <a:prstDash val="solid"/>
              <a:round/>
              <a:headEnd len="med" w="med" type="none"/>
              <a:tailEnd len="med" w="med" type="none"/>
            </a:ln>
          </p:spPr>
        </p:cxnSp>
        <p:cxnSp>
          <p:nvCxnSpPr>
            <p:cNvPr id="558" name="Google Shape;558;p67"/>
            <p:cNvCxnSpPr>
              <a:endCxn id="540" idx="0"/>
            </p:cNvCxnSpPr>
            <p:nvPr/>
          </p:nvCxnSpPr>
          <p:spPr>
            <a:xfrm flipH="1">
              <a:off x="7225550" y="3783400"/>
              <a:ext cx="383400" cy="369600"/>
            </a:xfrm>
            <a:prstGeom prst="straightConnector1">
              <a:avLst/>
            </a:prstGeom>
            <a:noFill/>
            <a:ln cap="flat" cmpd="sng" w="9525">
              <a:solidFill>
                <a:srgbClr val="D9D9D9"/>
              </a:solidFill>
              <a:prstDash val="solid"/>
              <a:round/>
              <a:headEnd len="med" w="med" type="none"/>
              <a:tailEnd len="med" w="med" type="none"/>
            </a:ln>
          </p:spPr>
        </p:cxnSp>
        <p:sp>
          <p:nvSpPr>
            <p:cNvPr id="530" name="Google Shape;530;p67"/>
            <p:cNvSpPr/>
            <p:nvPr/>
          </p:nvSpPr>
          <p:spPr>
            <a:xfrm>
              <a:off x="6633125" y="2986288"/>
              <a:ext cx="252300" cy="229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7"/>
            <p:cNvSpPr/>
            <p:nvPr/>
          </p:nvSpPr>
          <p:spPr>
            <a:xfrm>
              <a:off x="6147650" y="3587600"/>
              <a:ext cx="252300" cy="229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7"/>
            <p:cNvSpPr/>
            <p:nvPr/>
          </p:nvSpPr>
          <p:spPr>
            <a:xfrm>
              <a:off x="6633125" y="3587600"/>
              <a:ext cx="252300" cy="229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7"/>
            <p:cNvSpPr/>
            <p:nvPr/>
          </p:nvSpPr>
          <p:spPr>
            <a:xfrm>
              <a:off x="7099400" y="3587600"/>
              <a:ext cx="252300" cy="229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7"/>
            <p:cNvSpPr/>
            <p:nvPr/>
          </p:nvSpPr>
          <p:spPr>
            <a:xfrm>
              <a:off x="6147650" y="4153000"/>
              <a:ext cx="252300" cy="229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7"/>
            <p:cNvSpPr/>
            <p:nvPr/>
          </p:nvSpPr>
          <p:spPr>
            <a:xfrm>
              <a:off x="6636747" y="4153000"/>
              <a:ext cx="252300" cy="229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7"/>
            <p:cNvSpPr/>
            <p:nvPr/>
          </p:nvSpPr>
          <p:spPr>
            <a:xfrm>
              <a:off x="7099400" y="4153000"/>
              <a:ext cx="252300" cy="229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7"/>
            <p:cNvSpPr/>
            <p:nvPr/>
          </p:nvSpPr>
          <p:spPr>
            <a:xfrm>
              <a:off x="5685964" y="4153000"/>
              <a:ext cx="252300" cy="229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 name="Google Shape;559;p67"/>
            <p:cNvCxnSpPr>
              <a:stCxn id="530" idx="3"/>
              <a:endCxn id="533" idx="0"/>
            </p:cNvCxnSpPr>
            <p:nvPr/>
          </p:nvCxnSpPr>
          <p:spPr>
            <a:xfrm flipH="1">
              <a:off x="6273773" y="3182178"/>
              <a:ext cx="396300" cy="405300"/>
            </a:xfrm>
            <a:prstGeom prst="straightConnector1">
              <a:avLst/>
            </a:prstGeom>
            <a:noFill/>
            <a:ln cap="flat" cmpd="sng" w="9525">
              <a:solidFill>
                <a:srgbClr val="595959"/>
              </a:solidFill>
              <a:prstDash val="solid"/>
              <a:round/>
              <a:headEnd len="med" w="med" type="none"/>
              <a:tailEnd len="med" w="med" type="none"/>
            </a:ln>
          </p:spPr>
        </p:cxnSp>
        <p:cxnSp>
          <p:nvCxnSpPr>
            <p:cNvPr id="560" name="Google Shape;560;p67"/>
            <p:cNvCxnSpPr>
              <a:endCxn id="542" idx="0"/>
            </p:cNvCxnSpPr>
            <p:nvPr/>
          </p:nvCxnSpPr>
          <p:spPr>
            <a:xfrm>
              <a:off x="6854750" y="3182300"/>
              <a:ext cx="370800" cy="405300"/>
            </a:xfrm>
            <a:prstGeom prst="straightConnector1">
              <a:avLst/>
            </a:prstGeom>
            <a:noFill/>
            <a:ln cap="flat" cmpd="sng" w="9525">
              <a:solidFill>
                <a:srgbClr val="595959"/>
              </a:solidFill>
              <a:prstDash val="solid"/>
              <a:round/>
              <a:headEnd len="med" w="med" type="none"/>
              <a:tailEnd len="med" w="med" type="none"/>
            </a:ln>
          </p:spPr>
        </p:cxnSp>
        <p:cxnSp>
          <p:nvCxnSpPr>
            <p:cNvPr id="561" name="Google Shape;561;p67"/>
            <p:cNvCxnSpPr>
              <a:stCxn id="533" idx="3"/>
              <a:endCxn id="555" idx="0"/>
            </p:cNvCxnSpPr>
            <p:nvPr/>
          </p:nvCxnSpPr>
          <p:spPr>
            <a:xfrm flipH="1">
              <a:off x="5811998" y="3783491"/>
              <a:ext cx="372600" cy="369600"/>
            </a:xfrm>
            <a:prstGeom prst="straightConnector1">
              <a:avLst/>
            </a:prstGeom>
            <a:noFill/>
            <a:ln cap="flat" cmpd="sng" w="9525">
              <a:solidFill>
                <a:srgbClr val="595959"/>
              </a:solidFill>
              <a:prstDash val="solid"/>
              <a:round/>
              <a:headEnd len="med" w="med" type="none"/>
              <a:tailEnd len="med" w="med" type="none"/>
            </a:ln>
          </p:spPr>
        </p:cxnSp>
        <p:cxnSp>
          <p:nvCxnSpPr>
            <p:cNvPr id="562" name="Google Shape;562;p67"/>
            <p:cNvCxnSpPr>
              <a:endCxn id="522" idx="0"/>
            </p:cNvCxnSpPr>
            <p:nvPr/>
          </p:nvCxnSpPr>
          <p:spPr>
            <a:xfrm>
              <a:off x="7314825" y="3783400"/>
              <a:ext cx="383400" cy="369600"/>
            </a:xfrm>
            <a:prstGeom prst="straightConnector1">
              <a:avLst/>
            </a:prstGeom>
            <a:noFill/>
            <a:ln cap="flat" cmpd="sng" w="9525">
              <a:solidFill>
                <a:srgbClr val="595959"/>
              </a:solidFill>
              <a:prstDash val="solid"/>
              <a:round/>
              <a:headEnd len="med" w="med" type="none"/>
              <a:tailEnd len="med" w="med" type="none"/>
            </a:ln>
          </p:spPr>
        </p:cxnSp>
        <p:cxnSp>
          <p:nvCxnSpPr>
            <p:cNvPr id="563" name="Google Shape;563;p67"/>
            <p:cNvCxnSpPr>
              <a:stCxn id="524" idx="5"/>
            </p:cNvCxnSpPr>
            <p:nvPr/>
          </p:nvCxnSpPr>
          <p:spPr>
            <a:xfrm>
              <a:off x="7787427" y="3182166"/>
              <a:ext cx="353400" cy="340200"/>
            </a:xfrm>
            <a:prstGeom prst="straightConnector1">
              <a:avLst/>
            </a:prstGeom>
            <a:noFill/>
            <a:ln cap="flat" cmpd="sng" w="9525">
              <a:solidFill>
                <a:srgbClr val="D9D9D9"/>
              </a:solidFill>
              <a:prstDash val="dash"/>
              <a:round/>
              <a:headEnd len="med" w="med" type="none"/>
              <a:tailEnd len="med" w="med" type="none"/>
            </a:ln>
          </p:spPr>
        </p:cxnSp>
        <p:cxnSp>
          <p:nvCxnSpPr>
            <p:cNvPr id="564" name="Google Shape;564;p67"/>
            <p:cNvCxnSpPr/>
            <p:nvPr/>
          </p:nvCxnSpPr>
          <p:spPr>
            <a:xfrm>
              <a:off x="7824377" y="3783391"/>
              <a:ext cx="353400" cy="340200"/>
            </a:xfrm>
            <a:prstGeom prst="straightConnector1">
              <a:avLst/>
            </a:prstGeom>
            <a:noFill/>
            <a:ln cap="flat" cmpd="sng" w="9525">
              <a:solidFill>
                <a:srgbClr val="D9D9D9"/>
              </a:solidFill>
              <a:prstDash val="dash"/>
              <a:round/>
              <a:headEnd len="med" w="med" type="none"/>
              <a:tailEnd len="med" w="med" type="none"/>
            </a:ln>
          </p:spPr>
        </p:cxnSp>
        <p:cxnSp>
          <p:nvCxnSpPr>
            <p:cNvPr id="565" name="Google Shape;565;p67"/>
            <p:cNvCxnSpPr/>
            <p:nvPr/>
          </p:nvCxnSpPr>
          <p:spPr>
            <a:xfrm flipH="1">
              <a:off x="5362152" y="3182166"/>
              <a:ext cx="353400" cy="340200"/>
            </a:xfrm>
            <a:prstGeom prst="straightConnector1">
              <a:avLst/>
            </a:prstGeom>
            <a:noFill/>
            <a:ln cap="flat" cmpd="sng" w="9525">
              <a:solidFill>
                <a:srgbClr val="D9D9D9"/>
              </a:solidFill>
              <a:prstDash val="dash"/>
              <a:round/>
              <a:headEnd len="med" w="med" type="none"/>
              <a:tailEnd len="med" w="med" type="none"/>
            </a:ln>
          </p:spPr>
        </p:cxnSp>
        <p:cxnSp>
          <p:nvCxnSpPr>
            <p:cNvPr id="566" name="Google Shape;566;p67"/>
            <p:cNvCxnSpPr/>
            <p:nvPr/>
          </p:nvCxnSpPr>
          <p:spPr>
            <a:xfrm flipH="1">
              <a:off x="5369602" y="3798191"/>
              <a:ext cx="353400" cy="340200"/>
            </a:xfrm>
            <a:prstGeom prst="straightConnector1">
              <a:avLst/>
            </a:prstGeom>
            <a:noFill/>
            <a:ln cap="flat" cmpd="sng" w="9525">
              <a:solidFill>
                <a:srgbClr val="D9D9D9"/>
              </a:solidFill>
              <a:prstDash val="dash"/>
              <a:round/>
              <a:headEnd len="med" w="med" type="none"/>
              <a:tailEnd len="med" w="med" type="none"/>
            </a:ln>
          </p:spPr>
        </p:cxn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2" name="Google Shape;572;p68"/>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Receptive Field &amp; Stacked Convolutions</a:t>
            </a:r>
            <a:endParaRPr/>
          </a:p>
        </p:txBody>
      </p:sp>
      <p:pic>
        <p:nvPicPr>
          <p:cNvPr descr="Captura de pantalla 2016-01-28 a les 09.26.13.png" id="573" name="Google Shape;573;p68"/>
          <p:cNvPicPr preferRelativeResize="0"/>
          <p:nvPr/>
        </p:nvPicPr>
        <p:blipFill rotWithShape="1">
          <a:blip r:embed="rId3">
            <a:alphaModFix/>
          </a:blip>
          <a:srcRect b="0" l="0" r="0" t="9755"/>
          <a:stretch/>
        </p:blipFill>
        <p:spPr>
          <a:xfrm>
            <a:off x="587825" y="805149"/>
            <a:ext cx="7301374" cy="3689649"/>
          </a:xfrm>
          <a:prstGeom prst="rect">
            <a:avLst/>
          </a:prstGeom>
          <a:noFill/>
          <a:ln>
            <a:noFill/>
          </a:ln>
        </p:spPr>
      </p:pic>
      <p:sp>
        <p:nvSpPr>
          <p:cNvPr id="574" name="Google Shape;574;p68"/>
          <p:cNvSpPr txBox="1"/>
          <p:nvPr/>
        </p:nvSpPr>
        <p:spPr>
          <a:xfrm>
            <a:off x="36850" y="4663225"/>
            <a:ext cx="85974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#VGG</a:t>
            </a:r>
            <a:r>
              <a:rPr lang="en" sz="1200">
                <a:solidFill>
                  <a:srgbClr val="222222"/>
                </a:solidFill>
                <a:highlight>
                  <a:srgbClr val="FFFFFF"/>
                </a:highlight>
                <a:latin typeface="Ubuntu"/>
                <a:ea typeface="Ubuntu"/>
                <a:cs typeface="Ubuntu"/>
                <a:sym typeface="Ubuntu"/>
              </a:rPr>
              <a:t> Simonyan, Karen, and Andrew Zisserman.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"Very deep convolutional networks for large-scale image recognition."</a:t>
            </a:r>
            <a:r>
              <a:rPr lang="en" sz="1200">
                <a:solidFill>
                  <a:srgbClr val="222222"/>
                </a:solidFill>
                <a:highlight>
                  <a:srgbClr val="FFFFFF"/>
                </a:highlight>
                <a:latin typeface="Ubuntu"/>
                <a:ea typeface="Ubuntu"/>
                <a:cs typeface="Ubuntu"/>
                <a:sym typeface="Ubuntu"/>
              </a:rPr>
              <a:t> </a:t>
            </a:r>
            <a:r>
              <a:rPr i="1" lang="en" sz="1200">
                <a:solidFill>
                  <a:srgbClr val="222222"/>
                </a:solidFill>
                <a:highlight>
                  <a:srgbClr val="FFFFFF"/>
                </a:highlight>
                <a:latin typeface="Ubuntu"/>
                <a:ea typeface="Ubuntu"/>
                <a:cs typeface="Ubuntu"/>
                <a:sym typeface="Ubuntu"/>
              </a:rPr>
              <a:t>ICLR 2015</a:t>
            </a:r>
            <a:r>
              <a:rPr lang="en" sz="1200">
                <a:solidFill>
                  <a:srgbClr val="222222"/>
                </a:solidFill>
                <a:highlight>
                  <a:srgbClr val="FFFFFF"/>
                </a:highlight>
                <a:latin typeface="Ubuntu"/>
                <a:ea typeface="Ubuntu"/>
                <a:cs typeface="Ubuntu"/>
                <a:sym typeface="Ubuntu"/>
              </a:rPr>
              <a:t>. </a:t>
            </a:r>
            <a:r>
              <a:rPr lang="en" sz="1200" u="sng">
                <a:solidFill>
                  <a:srgbClr val="1155CC"/>
                </a:solidFill>
                <a:highlight>
                  <a:srgbClr val="FFFFFF"/>
                </a:highlight>
                <a:latin typeface="Ubuntu"/>
                <a:ea typeface="Ubuntu"/>
                <a:cs typeface="Ubuntu"/>
                <a:sym typeface="Ubuntu"/>
                <a:hlinkClick r:id="rId5">
                  <a:extLst>
                    <a:ext uri="{A12FA001-AC4F-418D-AE19-62706E023703}">
                      <ahyp:hlinkClr val="tx"/>
                    </a:ext>
                  </a:extLst>
                </a:hlinkClick>
              </a:rPr>
              <a:t>[video]</a:t>
            </a:r>
            <a:r>
              <a:rPr lang="en" sz="1200">
                <a:solidFill>
                  <a:srgbClr val="222222"/>
                </a:solidFill>
                <a:highlight>
                  <a:srgbClr val="FFFFFF"/>
                </a:highlight>
                <a:latin typeface="Ubuntu"/>
                <a:ea typeface="Ubuntu"/>
                <a:cs typeface="Ubuntu"/>
                <a:sym typeface="Ubuntu"/>
              </a:rPr>
              <a:t> </a:t>
            </a:r>
            <a:r>
              <a:rPr lang="en" sz="1200" u="sng">
                <a:solidFill>
                  <a:srgbClr val="1155CC"/>
                </a:solidFill>
                <a:highlight>
                  <a:srgbClr val="FFFFFF"/>
                </a:highlight>
                <a:latin typeface="Ubuntu"/>
                <a:ea typeface="Ubuntu"/>
                <a:cs typeface="Ubuntu"/>
                <a:sym typeface="Ubuntu"/>
                <a:hlinkClick r:id="rId6">
                  <a:extLst>
                    <a:ext uri="{A12FA001-AC4F-418D-AE19-62706E023703}">
                      <ahyp:hlinkClr val="tx"/>
                    </a:ext>
                  </a:extLst>
                </a:hlinkClick>
              </a:rPr>
              <a:t>[slides]</a:t>
            </a:r>
            <a:r>
              <a:rPr lang="en" sz="1200">
                <a:latin typeface="Ubuntu"/>
                <a:ea typeface="Ubuntu"/>
                <a:cs typeface="Ubuntu"/>
                <a:sym typeface="Ubuntu"/>
              </a:rPr>
              <a:t> </a:t>
            </a:r>
            <a:r>
              <a:rPr lang="en" sz="1200" u="sng">
                <a:solidFill>
                  <a:srgbClr val="1155CC"/>
                </a:solidFill>
                <a:latin typeface="Ubuntu"/>
                <a:ea typeface="Ubuntu"/>
                <a:cs typeface="Ubuntu"/>
                <a:sym typeface="Ubuntu"/>
                <a:hlinkClick r:id="rId7">
                  <a:extLst>
                    <a:ext uri="{A12FA001-AC4F-418D-AE19-62706E023703}">
                      <ahyp:hlinkClr val="tx"/>
                    </a:ext>
                  </a:extLst>
                </a:hlinkClick>
              </a:rPr>
              <a:t>[project]</a:t>
            </a:r>
            <a:endParaRPr sz="1200">
              <a:latin typeface="Ubuntu"/>
              <a:ea typeface="Ubuntu"/>
              <a:cs typeface="Ubuntu"/>
              <a:sym typeface="Ubuntu"/>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9"/>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Receptive Field &amp; Inception Modules</a:t>
            </a:r>
            <a:endParaRPr/>
          </a:p>
        </p:txBody>
      </p:sp>
      <p:pic>
        <p:nvPicPr>
          <p:cNvPr descr="inception.png" id="581" name="Google Shape;581;p69"/>
          <p:cNvPicPr preferRelativeResize="0"/>
          <p:nvPr/>
        </p:nvPicPr>
        <p:blipFill>
          <a:blip r:embed="rId3">
            <a:alphaModFix/>
          </a:blip>
          <a:stretch>
            <a:fillRect/>
          </a:stretch>
        </p:blipFill>
        <p:spPr>
          <a:xfrm>
            <a:off x="909350" y="751625"/>
            <a:ext cx="7325303" cy="3774525"/>
          </a:xfrm>
          <a:prstGeom prst="rect">
            <a:avLst/>
          </a:prstGeom>
          <a:noFill/>
          <a:ln>
            <a:noFill/>
          </a:ln>
        </p:spPr>
      </p:pic>
      <p:sp>
        <p:nvSpPr>
          <p:cNvPr id="582" name="Google Shape;582;p69"/>
          <p:cNvSpPr/>
          <p:nvPr/>
        </p:nvSpPr>
        <p:spPr>
          <a:xfrm>
            <a:off x="2782450" y="1703025"/>
            <a:ext cx="1871100" cy="1064100"/>
          </a:xfrm>
          <a:prstGeom prst="roundRect">
            <a:avLst>
              <a:gd fmla="val 16667" name="adj"/>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6633"/>
              </a:highlight>
            </a:endParaRPr>
          </a:p>
        </p:txBody>
      </p:sp>
      <p:sp>
        <p:nvSpPr>
          <p:cNvPr id="583" name="Google Shape;583;p69"/>
          <p:cNvSpPr/>
          <p:nvPr/>
        </p:nvSpPr>
        <p:spPr>
          <a:xfrm>
            <a:off x="4729100" y="1650100"/>
            <a:ext cx="1796700" cy="1064100"/>
          </a:xfrm>
          <a:prstGeom prst="roundRect">
            <a:avLst>
              <a:gd fmla="val 16667" name="adj"/>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6633"/>
              </a:highlight>
            </a:endParaRPr>
          </a:p>
        </p:txBody>
      </p:sp>
      <p:sp>
        <p:nvSpPr>
          <p:cNvPr id="584" name="Google Shape;584;p69"/>
          <p:cNvSpPr/>
          <p:nvPr/>
        </p:nvSpPr>
        <p:spPr>
          <a:xfrm>
            <a:off x="6601350" y="2632450"/>
            <a:ext cx="1796700" cy="1064100"/>
          </a:xfrm>
          <a:prstGeom prst="roundRect">
            <a:avLst>
              <a:gd fmla="val 16667" name="adj"/>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6633"/>
              </a:highlight>
            </a:endParaRPr>
          </a:p>
        </p:txBody>
      </p:sp>
      <p:sp>
        <p:nvSpPr>
          <p:cNvPr id="585" name="Google Shape;585;p69"/>
          <p:cNvSpPr txBox="1"/>
          <p:nvPr/>
        </p:nvSpPr>
        <p:spPr>
          <a:xfrm>
            <a:off x="16100" y="4708525"/>
            <a:ext cx="828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#NiN</a:t>
            </a:r>
            <a:r>
              <a:rPr lang="en" sz="1200">
                <a:solidFill>
                  <a:srgbClr val="222222"/>
                </a:solidFill>
                <a:highlight>
                  <a:srgbClr val="FFFFFF"/>
                </a:highlight>
                <a:latin typeface="Ubuntu"/>
                <a:ea typeface="Ubuntu"/>
                <a:cs typeface="Ubuntu"/>
                <a:sym typeface="Ubuntu"/>
              </a:rPr>
              <a:t> Lin, Min, Qiang Chen, and Shuicheng Yan.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"Network in network."</a:t>
            </a:r>
            <a:r>
              <a:rPr lang="en" sz="1200">
                <a:solidFill>
                  <a:srgbClr val="222222"/>
                </a:solidFill>
                <a:highlight>
                  <a:srgbClr val="FFFFFF"/>
                </a:highlight>
                <a:latin typeface="Ubuntu"/>
                <a:ea typeface="Ubuntu"/>
                <a:cs typeface="Ubuntu"/>
                <a:sym typeface="Ubuntu"/>
              </a:rPr>
              <a:t> </a:t>
            </a:r>
            <a:r>
              <a:rPr i="1" lang="en" sz="1200">
                <a:solidFill>
                  <a:srgbClr val="222222"/>
                </a:solidFill>
                <a:highlight>
                  <a:srgbClr val="FFFFFF"/>
                </a:highlight>
                <a:latin typeface="Ubuntu"/>
                <a:ea typeface="Ubuntu"/>
                <a:cs typeface="Ubuntu"/>
                <a:sym typeface="Ubuntu"/>
              </a:rPr>
              <a:t>ICLR 2014.</a:t>
            </a:r>
            <a:endParaRPr sz="1200">
              <a:latin typeface="Ubuntu"/>
              <a:ea typeface="Ubuntu"/>
              <a:cs typeface="Ubuntu"/>
              <a:sym typeface="Ubuntu"/>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70"/>
          <p:cNvPicPr preferRelativeResize="0"/>
          <p:nvPr/>
        </p:nvPicPr>
        <p:blipFill>
          <a:blip r:embed="rId3">
            <a:alphaModFix/>
          </a:blip>
          <a:stretch>
            <a:fillRect/>
          </a:stretch>
        </p:blipFill>
        <p:spPr>
          <a:xfrm>
            <a:off x="3948150" y="1543449"/>
            <a:ext cx="5169350" cy="2417200"/>
          </a:xfrm>
          <a:prstGeom prst="rect">
            <a:avLst/>
          </a:prstGeom>
          <a:noFill/>
          <a:ln>
            <a:noFill/>
          </a:ln>
        </p:spPr>
      </p:pic>
      <p:pic>
        <p:nvPicPr>
          <p:cNvPr id="591" name="Google Shape;591;p70"/>
          <p:cNvPicPr preferRelativeResize="0"/>
          <p:nvPr/>
        </p:nvPicPr>
        <p:blipFill>
          <a:blip r:embed="rId4">
            <a:alphaModFix/>
          </a:blip>
          <a:stretch>
            <a:fillRect/>
          </a:stretch>
        </p:blipFill>
        <p:spPr>
          <a:xfrm>
            <a:off x="311700" y="1401425"/>
            <a:ext cx="3570525" cy="2820275"/>
          </a:xfrm>
          <a:prstGeom prst="rect">
            <a:avLst/>
          </a:prstGeom>
          <a:noFill/>
          <a:ln>
            <a:noFill/>
          </a:ln>
        </p:spPr>
      </p:pic>
      <p:sp>
        <p:nvSpPr>
          <p:cNvPr id="592" name="Google Shape;592;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70"/>
          <p:cNvSpPr txBox="1"/>
          <p:nvPr/>
        </p:nvSpPr>
        <p:spPr>
          <a:xfrm>
            <a:off x="6495325" y="465250"/>
            <a:ext cx="23958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Ubuntu"/>
                <a:ea typeface="Ubuntu"/>
                <a:cs typeface="Ubuntu"/>
                <a:sym typeface="Ubuntu"/>
              </a:rPr>
              <a:t>now, a filter of 2x2 will see a bigger patch of the input image! Receptive field will be bigger, and learn more abstract concepts!</a:t>
            </a:r>
            <a:endParaRPr b="1">
              <a:solidFill>
                <a:srgbClr val="FF0000"/>
              </a:solidFill>
              <a:latin typeface="Ubuntu"/>
              <a:ea typeface="Ubuntu"/>
              <a:cs typeface="Ubuntu"/>
              <a:sym typeface="Ubuntu"/>
            </a:endParaRPr>
          </a:p>
        </p:txBody>
      </p:sp>
      <p:sp>
        <p:nvSpPr>
          <p:cNvPr id="594" name="Google Shape;594;p70"/>
          <p:cNvSpPr txBox="1"/>
          <p:nvPr/>
        </p:nvSpPr>
        <p:spPr>
          <a:xfrm>
            <a:off x="723075" y="4308625"/>
            <a:ext cx="2698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Figure Credit, CS231n Course</a:t>
            </a:r>
            <a:endParaRPr/>
          </a:p>
        </p:txBody>
      </p:sp>
      <p:sp>
        <p:nvSpPr>
          <p:cNvPr id="595" name="Google Shape;595;p70"/>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Receptive Field &amp; Pooling Layer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1"/>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Receptive Field</a:t>
            </a:r>
            <a:endParaRPr/>
          </a:p>
        </p:txBody>
      </p:sp>
      <p:sp>
        <p:nvSpPr>
          <p:cNvPr id="601" name="Google Shape;601;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2" name="Google Shape;602;p71"/>
          <p:cNvSpPr txBox="1"/>
          <p:nvPr/>
        </p:nvSpPr>
        <p:spPr>
          <a:xfrm>
            <a:off x="227400" y="1635825"/>
            <a:ext cx="8073000" cy="27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1"/>
          <p:cNvSpPr txBox="1"/>
          <p:nvPr/>
        </p:nvSpPr>
        <p:spPr>
          <a:xfrm>
            <a:off x="98825" y="1248275"/>
            <a:ext cx="3050100" cy="12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Larger receptive field is related to the performance of computer vision models.</a:t>
            </a:r>
            <a:endParaRPr sz="1800">
              <a:latin typeface="Ubuntu"/>
              <a:ea typeface="Ubuntu"/>
              <a:cs typeface="Ubuntu"/>
              <a:sym typeface="Ubuntu"/>
            </a:endParaRPr>
          </a:p>
        </p:txBody>
      </p:sp>
      <p:sp>
        <p:nvSpPr>
          <p:cNvPr id="604" name="Google Shape;604;p71"/>
          <p:cNvSpPr txBox="1"/>
          <p:nvPr/>
        </p:nvSpPr>
        <p:spPr>
          <a:xfrm>
            <a:off x="3600" y="4663213"/>
            <a:ext cx="82338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André Araujo, Wade Norris, Jack Sim, </a:t>
            </a:r>
            <a:r>
              <a:rPr lang="en" sz="1200" u="sng">
                <a:solidFill>
                  <a:srgbClr val="0097A7"/>
                </a:solidFill>
                <a:latin typeface="Ubuntu"/>
                <a:ea typeface="Ubuntu"/>
                <a:cs typeface="Ubuntu"/>
                <a:sym typeface="Ubuntu"/>
                <a:hlinkClick r:id="rId3">
                  <a:extLst>
                    <a:ext uri="{A12FA001-AC4F-418D-AE19-62706E023703}">
                      <ahyp:hlinkClr val="tx"/>
                    </a:ext>
                  </a:extLst>
                </a:hlinkClick>
              </a:rPr>
              <a:t>“Computing Receptive Fields of Convolutional Neural Networks”</a:t>
            </a:r>
            <a:r>
              <a:rPr lang="en" sz="1200">
                <a:latin typeface="Ubuntu"/>
                <a:ea typeface="Ubuntu"/>
                <a:cs typeface="Ubuntu"/>
                <a:sym typeface="Ubuntu"/>
              </a:rPr>
              <a:t>. Distill.pub 2019.</a:t>
            </a:r>
            <a:endParaRPr sz="1200">
              <a:latin typeface="Ubuntu"/>
              <a:ea typeface="Ubuntu"/>
              <a:cs typeface="Ubuntu"/>
              <a:sym typeface="Ubuntu"/>
            </a:endParaRPr>
          </a:p>
        </p:txBody>
      </p:sp>
      <p:pic>
        <p:nvPicPr>
          <p:cNvPr id="605" name="Google Shape;605;p71"/>
          <p:cNvPicPr preferRelativeResize="0"/>
          <p:nvPr/>
        </p:nvPicPr>
        <p:blipFill>
          <a:blip r:embed="rId4">
            <a:alphaModFix/>
          </a:blip>
          <a:stretch>
            <a:fillRect/>
          </a:stretch>
        </p:blipFill>
        <p:spPr>
          <a:xfrm>
            <a:off x="3955775" y="0"/>
            <a:ext cx="5188224" cy="3946124"/>
          </a:xfrm>
          <a:prstGeom prst="rect">
            <a:avLst/>
          </a:prstGeom>
          <a:noFill/>
          <a:ln>
            <a:noFill/>
          </a:ln>
        </p:spPr>
      </p:pic>
      <p:pic>
        <p:nvPicPr>
          <p:cNvPr id="606" name="Google Shape;606;p71"/>
          <p:cNvPicPr preferRelativeResize="0"/>
          <p:nvPr/>
        </p:nvPicPr>
        <p:blipFill>
          <a:blip r:embed="rId5">
            <a:alphaModFix/>
          </a:blip>
          <a:stretch>
            <a:fillRect/>
          </a:stretch>
        </p:blipFill>
        <p:spPr>
          <a:xfrm>
            <a:off x="3192975" y="3637225"/>
            <a:ext cx="1578425" cy="323525"/>
          </a:xfrm>
          <a:prstGeom prst="rect">
            <a:avLst/>
          </a:prstGeom>
          <a:noFill/>
          <a:ln>
            <a:noFill/>
          </a:ln>
        </p:spPr>
      </p:pic>
      <p:sp>
        <p:nvSpPr>
          <p:cNvPr id="607" name="Google Shape;607;p71"/>
          <p:cNvSpPr txBox="1"/>
          <p:nvPr/>
        </p:nvSpPr>
        <p:spPr>
          <a:xfrm>
            <a:off x="1390125" y="3954132"/>
            <a:ext cx="7499400" cy="7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Ubuntu"/>
                <a:ea typeface="Ubuntu"/>
                <a:cs typeface="Ubuntu"/>
                <a:sym typeface="Ubuntu"/>
              </a:rPr>
              <a:t>Problem</a:t>
            </a:r>
            <a:r>
              <a:rPr lang="en" sz="1800">
                <a:latin typeface="Ubuntu"/>
                <a:ea typeface="Ubuntu"/>
                <a:cs typeface="Ubuntu"/>
                <a:sym typeface="Ubuntu"/>
              </a:rPr>
              <a:t>: Receptive field may be limited, and pixel-wise predictions at the deepest layer may not be aware of the whole image.</a:t>
            </a:r>
            <a:endParaRPr sz="1800">
              <a:latin typeface="Ubuntu"/>
              <a:ea typeface="Ubuntu"/>
              <a:cs typeface="Ubuntu"/>
              <a:sym typeface="Ubuntu"/>
            </a:endParaRPr>
          </a:p>
        </p:txBody>
      </p:sp>
      <p:pic>
        <p:nvPicPr>
          <p:cNvPr id="608" name="Google Shape;608;p71"/>
          <p:cNvPicPr preferRelativeResize="0"/>
          <p:nvPr/>
        </p:nvPicPr>
        <p:blipFill>
          <a:blip r:embed="rId6">
            <a:alphaModFix/>
          </a:blip>
          <a:stretch>
            <a:fillRect/>
          </a:stretch>
        </p:blipFill>
        <p:spPr>
          <a:xfrm>
            <a:off x="301200" y="3721950"/>
            <a:ext cx="938325" cy="938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2" name="Shape 612"/>
        <p:cNvGrpSpPr/>
        <p:nvPr/>
      </p:nvGrpSpPr>
      <p:grpSpPr>
        <a:xfrm>
          <a:off x="0" y="0"/>
          <a:ext cx="0" cy="0"/>
          <a:chOff x="0" y="0"/>
          <a:chExt cx="0" cy="0"/>
        </a:xfrm>
      </p:grpSpPr>
      <p:sp>
        <p:nvSpPr>
          <p:cNvPr id="613" name="Google Shape;613;p7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Dilated Convolutions</a:t>
            </a:r>
            <a:endParaRPr/>
          </a:p>
        </p:txBody>
      </p:sp>
      <p:pic>
        <p:nvPicPr>
          <p:cNvPr id="614" name="Google Shape;614;p72"/>
          <p:cNvPicPr preferRelativeResize="0"/>
          <p:nvPr/>
        </p:nvPicPr>
        <p:blipFill>
          <a:blip r:embed="rId3">
            <a:alphaModFix/>
          </a:blip>
          <a:stretch>
            <a:fillRect/>
          </a:stretch>
        </p:blipFill>
        <p:spPr>
          <a:xfrm>
            <a:off x="307850" y="1783248"/>
            <a:ext cx="7740000" cy="2846808"/>
          </a:xfrm>
          <a:prstGeom prst="rect">
            <a:avLst/>
          </a:prstGeom>
          <a:noFill/>
          <a:ln>
            <a:noFill/>
          </a:ln>
        </p:spPr>
      </p:pic>
      <p:sp>
        <p:nvSpPr>
          <p:cNvPr id="615" name="Google Shape;615;p72"/>
          <p:cNvSpPr txBox="1"/>
          <p:nvPr/>
        </p:nvSpPr>
        <p:spPr>
          <a:xfrm>
            <a:off x="152875" y="702700"/>
            <a:ext cx="8937000" cy="931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Ubuntu"/>
              <a:buChar char="●"/>
            </a:pPr>
            <a:r>
              <a:rPr lang="en" sz="1600">
                <a:latin typeface="Ubuntu"/>
                <a:ea typeface="Ubuntu"/>
                <a:cs typeface="Ubuntu"/>
                <a:sym typeface="Ubuntu"/>
              </a:rPr>
              <a:t>By adding more layers:</a:t>
            </a:r>
            <a:endParaRPr sz="1600">
              <a:latin typeface="Ubuntu"/>
              <a:ea typeface="Ubuntu"/>
              <a:cs typeface="Ubuntu"/>
              <a:sym typeface="Ubuntu"/>
            </a:endParaRPr>
          </a:p>
          <a:p>
            <a:pPr indent="-330200" lvl="1" marL="914400" rtl="0" algn="l">
              <a:spcBef>
                <a:spcPts val="0"/>
              </a:spcBef>
              <a:spcAft>
                <a:spcPts val="0"/>
              </a:spcAft>
              <a:buSzPts val="1600"/>
              <a:buChar char="○"/>
            </a:pPr>
            <a:r>
              <a:rPr lang="en" sz="1600">
                <a:latin typeface="Ubuntu"/>
                <a:ea typeface="Ubuntu"/>
                <a:cs typeface="Ubuntu"/>
                <a:sym typeface="Ubuntu"/>
              </a:rPr>
              <a:t>The receptive field grows </a:t>
            </a:r>
            <a:r>
              <a:rPr b="1" lang="en" sz="1600">
                <a:latin typeface="Ubuntu"/>
                <a:ea typeface="Ubuntu"/>
                <a:cs typeface="Ubuntu"/>
                <a:sym typeface="Ubuntu"/>
              </a:rPr>
              <a:t>exponentially</a:t>
            </a:r>
            <a:r>
              <a:rPr lang="en" sz="1600">
                <a:latin typeface="Ubuntu"/>
                <a:ea typeface="Ubuntu"/>
                <a:cs typeface="Ubuntu"/>
                <a:sym typeface="Ubuntu"/>
              </a:rPr>
              <a:t>. </a:t>
            </a:r>
            <a:endParaRPr sz="1600">
              <a:latin typeface="Ubuntu"/>
              <a:ea typeface="Ubuntu"/>
              <a:cs typeface="Ubuntu"/>
              <a:sym typeface="Ubuntu"/>
            </a:endParaRPr>
          </a:p>
          <a:p>
            <a:pPr indent="-330200" lvl="1" marL="914400" rtl="0" algn="l">
              <a:spcBef>
                <a:spcPts val="0"/>
              </a:spcBef>
              <a:spcAft>
                <a:spcPts val="0"/>
              </a:spcAft>
              <a:buSzPts val="1600"/>
              <a:buFont typeface="Ubuntu"/>
              <a:buChar char="○"/>
            </a:pPr>
            <a:r>
              <a:rPr lang="en" sz="1600">
                <a:latin typeface="Ubuntu"/>
                <a:ea typeface="Ubuntu"/>
                <a:cs typeface="Ubuntu"/>
                <a:sym typeface="Ubuntu"/>
              </a:rPr>
              <a:t>The number of learnable parameters (filter weights) grows </a:t>
            </a:r>
            <a:r>
              <a:rPr b="1" lang="en" sz="1600">
                <a:latin typeface="Ubuntu"/>
                <a:ea typeface="Ubuntu"/>
                <a:cs typeface="Ubuntu"/>
                <a:sym typeface="Ubuntu"/>
              </a:rPr>
              <a:t>linearly</a:t>
            </a:r>
            <a:r>
              <a:rPr lang="en" sz="1600">
                <a:latin typeface="Ubuntu"/>
                <a:ea typeface="Ubuntu"/>
                <a:cs typeface="Ubuntu"/>
                <a:sym typeface="Ubuntu"/>
              </a:rPr>
              <a:t>.</a:t>
            </a:r>
            <a:endParaRPr sz="1600">
              <a:latin typeface="Ubuntu"/>
              <a:ea typeface="Ubuntu"/>
              <a:cs typeface="Ubuntu"/>
              <a:sym typeface="Ubuntu"/>
            </a:endParaRPr>
          </a:p>
          <a:p>
            <a:pPr indent="0" lvl="0" marL="0" rtl="0" algn="l">
              <a:spcBef>
                <a:spcPts val="0"/>
              </a:spcBef>
              <a:spcAft>
                <a:spcPts val="0"/>
              </a:spcAft>
              <a:buNone/>
            </a:pPr>
            <a:r>
              <a:t/>
            </a:r>
            <a:endParaRPr sz="1600">
              <a:latin typeface="Ubuntu"/>
              <a:ea typeface="Ubuntu"/>
              <a:cs typeface="Ubuntu"/>
              <a:sym typeface="Ubuntu"/>
            </a:endParaRPr>
          </a:p>
        </p:txBody>
      </p:sp>
      <p:sp>
        <p:nvSpPr>
          <p:cNvPr id="616" name="Google Shape;616;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p72"/>
          <p:cNvSpPr txBox="1"/>
          <p:nvPr/>
        </p:nvSpPr>
        <p:spPr>
          <a:xfrm>
            <a:off x="3600" y="4743623"/>
            <a:ext cx="8233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Yu, F., &amp; Koltun, V. (2015). </a:t>
            </a:r>
            <a:r>
              <a:rPr lang="en" sz="1200" u="sng">
                <a:solidFill>
                  <a:schemeClr val="hlink"/>
                </a:solidFill>
                <a:latin typeface="Ubuntu"/>
                <a:ea typeface="Ubuntu"/>
                <a:cs typeface="Ubuntu"/>
                <a:sym typeface="Ubuntu"/>
                <a:hlinkClick r:id="rId4"/>
              </a:rPr>
              <a:t>Multi-scale context aggregation by dilated convolutions</a:t>
            </a:r>
            <a:r>
              <a:rPr lang="en" sz="1200">
                <a:latin typeface="Ubuntu"/>
                <a:ea typeface="Ubuntu"/>
                <a:cs typeface="Ubuntu"/>
                <a:sym typeface="Ubuntu"/>
              </a:rPr>
              <a:t>. ICLR 2016.</a:t>
            </a:r>
            <a:endParaRPr sz="1200">
              <a:latin typeface="Ubuntu"/>
              <a:ea typeface="Ubuntu"/>
              <a:cs typeface="Ubuntu"/>
              <a:sym typeface="Ubuntu"/>
            </a:endParaRPr>
          </a:p>
        </p:txBody>
      </p:sp>
      <p:pic>
        <p:nvPicPr>
          <p:cNvPr id="618" name="Google Shape;618;p72"/>
          <p:cNvPicPr preferRelativeResize="0"/>
          <p:nvPr/>
        </p:nvPicPr>
        <p:blipFill>
          <a:blip r:embed="rId5">
            <a:alphaModFix/>
          </a:blip>
          <a:stretch>
            <a:fillRect/>
          </a:stretch>
        </p:blipFill>
        <p:spPr>
          <a:xfrm>
            <a:off x="7614057" y="572688"/>
            <a:ext cx="1119593" cy="9402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sp>
        <p:nvSpPr>
          <p:cNvPr id="623" name="Google Shape;623;p7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Dilated Convolutions</a:t>
            </a:r>
            <a:endParaRPr/>
          </a:p>
        </p:txBody>
      </p:sp>
      <p:sp>
        <p:nvSpPr>
          <p:cNvPr id="624" name="Google Shape;624;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5" name="Google Shape;625;p73"/>
          <p:cNvPicPr preferRelativeResize="0"/>
          <p:nvPr/>
        </p:nvPicPr>
        <p:blipFill>
          <a:blip r:embed="rId3">
            <a:alphaModFix/>
          </a:blip>
          <a:stretch>
            <a:fillRect/>
          </a:stretch>
        </p:blipFill>
        <p:spPr>
          <a:xfrm>
            <a:off x="2849263" y="757238"/>
            <a:ext cx="3762375" cy="3629025"/>
          </a:xfrm>
          <a:prstGeom prst="rect">
            <a:avLst/>
          </a:prstGeom>
          <a:noFill/>
          <a:ln>
            <a:noFill/>
          </a:ln>
        </p:spPr>
      </p:pic>
      <p:sp>
        <p:nvSpPr>
          <p:cNvPr id="626" name="Google Shape;626;p73"/>
          <p:cNvSpPr txBox="1"/>
          <p:nvPr/>
        </p:nvSpPr>
        <p:spPr>
          <a:xfrm>
            <a:off x="0" y="4813400"/>
            <a:ext cx="85752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Vincent Dumoulin, Francesco Visin, </a:t>
            </a:r>
            <a:r>
              <a:rPr lang="en" sz="1200" u="sng">
                <a:solidFill>
                  <a:schemeClr val="hlink"/>
                </a:solidFill>
                <a:latin typeface="Ubuntu"/>
                <a:ea typeface="Ubuntu"/>
                <a:cs typeface="Ubuntu"/>
                <a:sym typeface="Ubuntu"/>
                <a:hlinkClick r:id="rId4"/>
              </a:rPr>
              <a:t>“A guide to convolution arithmetic for deep learning”</a:t>
            </a:r>
            <a:r>
              <a:rPr lang="en" sz="1200">
                <a:latin typeface="Ubuntu"/>
                <a:ea typeface="Ubuntu"/>
                <a:cs typeface="Ubuntu"/>
                <a:sym typeface="Ubuntu"/>
              </a:rPr>
              <a:t>, arXiv 2016. [</a:t>
            </a:r>
            <a:r>
              <a:rPr lang="en" sz="1200" u="sng">
                <a:solidFill>
                  <a:schemeClr val="hlink"/>
                </a:solidFill>
                <a:latin typeface="Ubuntu"/>
                <a:ea typeface="Ubuntu"/>
                <a:cs typeface="Ubuntu"/>
                <a:sym typeface="Ubuntu"/>
                <a:hlinkClick r:id="rId5"/>
              </a:rPr>
              <a:t>code</a:t>
            </a:r>
            <a:r>
              <a:rPr lang="en" sz="1200">
                <a:latin typeface="Ubuntu"/>
                <a:ea typeface="Ubuntu"/>
                <a:cs typeface="Ubuntu"/>
                <a:sym typeface="Ubuntu"/>
              </a:rPr>
              <a:t>]</a:t>
            </a:r>
            <a:endParaRPr sz="1200">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sp>
        <p:nvSpPr>
          <p:cNvPr id="627" name="Google Shape;627;p73"/>
          <p:cNvSpPr txBox="1"/>
          <p:nvPr/>
        </p:nvSpPr>
        <p:spPr>
          <a:xfrm>
            <a:off x="1843675" y="2913275"/>
            <a:ext cx="1005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980B9"/>
                </a:solidFill>
                <a:latin typeface="Ubuntu"/>
                <a:ea typeface="Ubuntu"/>
                <a:cs typeface="Ubuntu"/>
                <a:sym typeface="Ubuntu"/>
              </a:rPr>
              <a:t>INPUT</a:t>
            </a:r>
            <a:endParaRPr b="1" sz="1800">
              <a:solidFill>
                <a:srgbClr val="2980B9"/>
              </a:solidFill>
              <a:latin typeface="Ubuntu"/>
              <a:ea typeface="Ubuntu"/>
              <a:cs typeface="Ubuntu"/>
              <a:sym typeface="Ubuntu"/>
            </a:endParaRPr>
          </a:p>
        </p:txBody>
      </p:sp>
      <p:sp>
        <p:nvSpPr>
          <p:cNvPr id="628" name="Google Shape;628;p73"/>
          <p:cNvSpPr txBox="1"/>
          <p:nvPr/>
        </p:nvSpPr>
        <p:spPr>
          <a:xfrm>
            <a:off x="1762225" y="1150075"/>
            <a:ext cx="1168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38761D"/>
                </a:solidFill>
                <a:latin typeface="Ubuntu"/>
                <a:ea typeface="Ubuntu"/>
                <a:cs typeface="Ubuntu"/>
                <a:sym typeface="Ubuntu"/>
              </a:rPr>
              <a:t>OUTPUT</a:t>
            </a:r>
            <a:endParaRPr b="1" sz="1800">
              <a:solidFill>
                <a:srgbClr val="38761D"/>
              </a:solidFill>
              <a:latin typeface="Ubuntu"/>
              <a:ea typeface="Ubuntu"/>
              <a:cs typeface="Ubuntu"/>
              <a:sym typeface="Ubuntu"/>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2" name="Shape 632"/>
        <p:cNvGrpSpPr/>
        <p:nvPr/>
      </p:nvGrpSpPr>
      <p:grpSpPr>
        <a:xfrm>
          <a:off x="0" y="0"/>
          <a:ext cx="0" cy="0"/>
          <a:chOff x="0" y="0"/>
          <a:chExt cx="0" cy="0"/>
        </a:xfrm>
      </p:grpSpPr>
      <p:sp>
        <p:nvSpPr>
          <p:cNvPr id="633" name="Google Shape;633;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34" name="Google Shape;634;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Architecture</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Interpretability</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Computation</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Receptive Fields</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b="1" lang="en">
                <a:solidFill>
                  <a:schemeClr val="dk1"/>
                </a:solidFill>
                <a:latin typeface="Ubuntu"/>
                <a:ea typeface="Ubuntu"/>
                <a:cs typeface="Ubuntu"/>
                <a:sym typeface="Ubuntu"/>
              </a:rPr>
              <a:t>Convoluzionization</a:t>
            </a:r>
            <a:endParaRPr b="1">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Applications</a:t>
            </a:r>
            <a:endParaRPr>
              <a:latin typeface="Ubuntu"/>
              <a:ea typeface="Ubuntu"/>
              <a:cs typeface="Ubuntu"/>
              <a:sym typeface="Ubuntu"/>
            </a:endParaRPr>
          </a:p>
        </p:txBody>
      </p:sp>
      <p:sp>
        <p:nvSpPr>
          <p:cNvPr id="635" name="Google Shape;635;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9" name="Shape 639"/>
        <p:cNvGrpSpPr/>
        <p:nvPr/>
      </p:nvGrpSpPr>
      <p:grpSpPr>
        <a:xfrm>
          <a:off x="0" y="0"/>
          <a:ext cx="0" cy="0"/>
          <a:chOff x="0" y="0"/>
          <a:chExt cx="0" cy="0"/>
        </a:xfrm>
      </p:grpSpPr>
      <p:sp>
        <p:nvSpPr>
          <p:cNvPr id="640" name="Google Shape;640;p75"/>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Convoluzionization</a:t>
            </a:r>
            <a:endParaRPr/>
          </a:p>
        </p:txBody>
      </p:sp>
      <p:sp>
        <p:nvSpPr>
          <p:cNvPr id="641" name="Google Shape;641;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42" name="Google Shape;642;p75"/>
          <p:cNvGrpSpPr/>
          <p:nvPr/>
        </p:nvGrpSpPr>
        <p:grpSpPr>
          <a:xfrm>
            <a:off x="35244" y="1437600"/>
            <a:ext cx="4572106" cy="3445752"/>
            <a:chOff x="-381000" y="-1350"/>
            <a:chExt cx="6900250" cy="5205850"/>
          </a:xfrm>
        </p:grpSpPr>
        <p:cxnSp>
          <p:nvCxnSpPr>
            <p:cNvPr id="643" name="Google Shape;643;p75"/>
            <p:cNvCxnSpPr>
              <a:stCxn id="644" idx="2"/>
              <a:endCxn id="645" idx="0"/>
            </p:cNvCxnSpPr>
            <p:nvPr/>
          </p:nvCxnSpPr>
          <p:spPr>
            <a:xfrm rot="10800000">
              <a:off x="824100" y="1620888"/>
              <a:ext cx="4102800" cy="295500"/>
            </a:xfrm>
            <a:prstGeom prst="straightConnector1">
              <a:avLst/>
            </a:prstGeom>
            <a:noFill/>
            <a:ln cap="flat" cmpd="sng" w="9525">
              <a:solidFill>
                <a:srgbClr val="000000"/>
              </a:solidFill>
              <a:prstDash val="solid"/>
              <a:round/>
              <a:headEnd len="med" w="med" type="none"/>
              <a:tailEnd len="med" w="med" type="none"/>
            </a:ln>
          </p:spPr>
        </p:cxnSp>
        <p:cxnSp>
          <p:nvCxnSpPr>
            <p:cNvPr id="646" name="Google Shape;646;p75"/>
            <p:cNvCxnSpPr>
              <a:stCxn id="647" idx="2"/>
              <a:endCxn id="648" idx="2"/>
            </p:cNvCxnSpPr>
            <p:nvPr/>
          </p:nvCxnSpPr>
          <p:spPr>
            <a:xfrm flipH="1">
              <a:off x="2167200" y="3475250"/>
              <a:ext cx="2759700" cy="491100"/>
            </a:xfrm>
            <a:prstGeom prst="straightConnector1">
              <a:avLst/>
            </a:prstGeom>
            <a:noFill/>
            <a:ln cap="flat" cmpd="sng" w="9525">
              <a:solidFill>
                <a:srgbClr val="000000"/>
              </a:solidFill>
              <a:prstDash val="solid"/>
              <a:round/>
              <a:headEnd len="med" w="med" type="none"/>
              <a:tailEnd len="med" w="med" type="none"/>
            </a:ln>
          </p:spPr>
        </p:cxnSp>
        <p:cxnSp>
          <p:nvCxnSpPr>
            <p:cNvPr id="649" name="Google Shape;649;p75"/>
            <p:cNvCxnSpPr>
              <a:stCxn id="647" idx="2"/>
              <a:endCxn id="650" idx="2"/>
            </p:cNvCxnSpPr>
            <p:nvPr/>
          </p:nvCxnSpPr>
          <p:spPr>
            <a:xfrm flipH="1">
              <a:off x="1862400" y="3475250"/>
              <a:ext cx="3064500" cy="491100"/>
            </a:xfrm>
            <a:prstGeom prst="straightConnector1">
              <a:avLst/>
            </a:prstGeom>
            <a:noFill/>
            <a:ln cap="flat" cmpd="sng" w="9525">
              <a:solidFill>
                <a:srgbClr val="000000"/>
              </a:solidFill>
              <a:prstDash val="solid"/>
              <a:round/>
              <a:headEnd len="med" w="med" type="none"/>
              <a:tailEnd len="med" w="med" type="none"/>
            </a:ln>
          </p:spPr>
        </p:cxnSp>
        <p:cxnSp>
          <p:nvCxnSpPr>
            <p:cNvPr id="651" name="Google Shape;651;p75"/>
            <p:cNvCxnSpPr>
              <a:stCxn id="647" idx="2"/>
              <a:endCxn id="652" idx="2"/>
            </p:cNvCxnSpPr>
            <p:nvPr/>
          </p:nvCxnSpPr>
          <p:spPr>
            <a:xfrm flipH="1">
              <a:off x="1557600" y="3475250"/>
              <a:ext cx="3369300" cy="491100"/>
            </a:xfrm>
            <a:prstGeom prst="straightConnector1">
              <a:avLst/>
            </a:prstGeom>
            <a:noFill/>
            <a:ln cap="flat" cmpd="sng" w="9525">
              <a:solidFill>
                <a:srgbClr val="000000"/>
              </a:solidFill>
              <a:prstDash val="solid"/>
              <a:round/>
              <a:headEnd len="med" w="med" type="none"/>
              <a:tailEnd len="med" w="med" type="none"/>
            </a:ln>
          </p:spPr>
        </p:cxnSp>
        <p:cxnSp>
          <p:nvCxnSpPr>
            <p:cNvPr id="653" name="Google Shape;653;p75"/>
            <p:cNvCxnSpPr>
              <a:stCxn id="647" idx="2"/>
              <a:endCxn id="654" idx="2"/>
            </p:cNvCxnSpPr>
            <p:nvPr/>
          </p:nvCxnSpPr>
          <p:spPr>
            <a:xfrm rot="10800000">
              <a:off x="2167200" y="2811650"/>
              <a:ext cx="2759700" cy="663600"/>
            </a:xfrm>
            <a:prstGeom prst="straightConnector1">
              <a:avLst/>
            </a:prstGeom>
            <a:noFill/>
            <a:ln cap="flat" cmpd="sng" w="9525">
              <a:solidFill>
                <a:srgbClr val="000000"/>
              </a:solidFill>
              <a:prstDash val="solid"/>
              <a:round/>
              <a:headEnd len="med" w="med" type="none"/>
              <a:tailEnd len="med" w="med" type="none"/>
            </a:ln>
          </p:spPr>
        </p:cxnSp>
        <p:cxnSp>
          <p:nvCxnSpPr>
            <p:cNvPr id="655" name="Google Shape;655;p75"/>
            <p:cNvCxnSpPr>
              <a:stCxn id="647" idx="2"/>
              <a:endCxn id="656" idx="2"/>
            </p:cNvCxnSpPr>
            <p:nvPr/>
          </p:nvCxnSpPr>
          <p:spPr>
            <a:xfrm rot="10800000">
              <a:off x="1862400" y="2811650"/>
              <a:ext cx="3064500" cy="663600"/>
            </a:xfrm>
            <a:prstGeom prst="straightConnector1">
              <a:avLst/>
            </a:prstGeom>
            <a:noFill/>
            <a:ln cap="flat" cmpd="sng" w="9525">
              <a:solidFill>
                <a:srgbClr val="000000"/>
              </a:solidFill>
              <a:prstDash val="solid"/>
              <a:round/>
              <a:headEnd len="med" w="med" type="none"/>
              <a:tailEnd len="med" w="med" type="none"/>
            </a:ln>
          </p:spPr>
        </p:cxnSp>
        <p:cxnSp>
          <p:nvCxnSpPr>
            <p:cNvPr id="657" name="Google Shape;657;p75"/>
            <p:cNvCxnSpPr>
              <a:stCxn id="647" idx="2"/>
              <a:endCxn id="645" idx="2"/>
            </p:cNvCxnSpPr>
            <p:nvPr/>
          </p:nvCxnSpPr>
          <p:spPr>
            <a:xfrm rot="10800000">
              <a:off x="1557600" y="2811650"/>
              <a:ext cx="3369300" cy="663600"/>
            </a:xfrm>
            <a:prstGeom prst="straightConnector1">
              <a:avLst/>
            </a:prstGeom>
            <a:noFill/>
            <a:ln cap="flat" cmpd="sng" w="9525">
              <a:solidFill>
                <a:srgbClr val="000000"/>
              </a:solidFill>
              <a:prstDash val="solid"/>
              <a:round/>
              <a:headEnd len="med" w="med" type="none"/>
              <a:tailEnd len="med" w="med" type="none"/>
            </a:ln>
          </p:spPr>
        </p:cxnSp>
        <p:cxnSp>
          <p:nvCxnSpPr>
            <p:cNvPr id="658" name="Google Shape;658;p75"/>
            <p:cNvCxnSpPr>
              <a:stCxn id="647" idx="2"/>
              <a:endCxn id="652" idx="4"/>
            </p:cNvCxnSpPr>
            <p:nvPr/>
          </p:nvCxnSpPr>
          <p:spPr>
            <a:xfrm flipH="1">
              <a:off x="1293000" y="3475250"/>
              <a:ext cx="3633900" cy="491100"/>
            </a:xfrm>
            <a:prstGeom prst="straightConnector1">
              <a:avLst/>
            </a:prstGeom>
            <a:noFill/>
            <a:ln cap="flat" cmpd="sng" w="9525">
              <a:solidFill>
                <a:srgbClr val="000000"/>
              </a:solidFill>
              <a:prstDash val="solid"/>
              <a:round/>
              <a:headEnd len="med" w="med" type="none"/>
              <a:tailEnd len="med" w="med" type="none"/>
            </a:ln>
          </p:spPr>
        </p:cxnSp>
        <p:cxnSp>
          <p:nvCxnSpPr>
            <p:cNvPr id="659" name="Google Shape;659;p75"/>
            <p:cNvCxnSpPr>
              <a:stCxn id="647" idx="2"/>
              <a:endCxn id="652" idx="5"/>
            </p:cNvCxnSpPr>
            <p:nvPr/>
          </p:nvCxnSpPr>
          <p:spPr>
            <a:xfrm rot="10800000">
              <a:off x="691500" y="3364550"/>
              <a:ext cx="4235400" cy="110700"/>
            </a:xfrm>
            <a:prstGeom prst="straightConnector1">
              <a:avLst/>
            </a:prstGeom>
            <a:noFill/>
            <a:ln cap="flat" cmpd="sng" w="9525">
              <a:solidFill>
                <a:srgbClr val="000000"/>
              </a:solidFill>
              <a:prstDash val="solid"/>
              <a:round/>
              <a:headEnd len="med" w="med" type="none"/>
              <a:tailEnd len="med" w="med" type="none"/>
            </a:ln>
          </p:spPr>
        </p:cxnSp>
        <p:cxnSp>
          <p:nvCxnSpPr>
            <p:cNvPr id="660" name="Google Shape;660;p75"/>
            <p:cNvCxnSpPr>
              <a:stCxn id="647" idx="2"/>
              <a:endCxn id="654" idx="3"/>
            </p:cNvCxnSpPr>
            <p:nvPr/>
          </p:nvCxnSpPr>
          <p:spPr>
            <a:xfrm rot="10800000">
              <a:off x="2034900" y="3400250"/>
              <a:ext cx="2892000" cy="75000"/>
            </a:xfrm>
            <a:prstGeom prst="straightConnector1">
              <a:avLst/>
            </a:prstGeom>
            <a:noFill/>
            <a:ln cap="flat" cmpd="sng" w="9525">
              <a:solidFill>
                <a:srgbClr val="000000"/>
              </a:solidFill>
              <a:prstDash val="solid"/>
              <a:round/>
              <a:headEnd len="med" w="med" type="none"/>
              <a:tailEnd len="med" w="med" type="none"/>
            </a:ln>
          </p:spPr>
        </p:cxnSp>
        <p:cxnSp>
          <p:nvCxnSpPr>
            <p:cNvPr id="661" name="Google Shape;661;p75"/>
            <p:cNvCxnSpPr>
              <a:stCxn id="647" idx="2"/>
              <a:endCxn id="662" idx="5"/>
            </p:cNvCxnSpPr>
            <p:nvPr/>
          </p:nvCxnSpPr>
          <p:spPr>
            <a:xfrm rot="10800000">
              <a:off x="122400" y="1648250"/>
              <a:ext cx="4804500" cy="1827000"/>
            </a:xfrm>
            <a:prstGeom prst="straightConnector1">
              <a:avLst/>
            </a:prstGeom>
            <a:noFill/>
            <a:ln cap="flat" cmpd="sng" w="9525">
              <a:solidFill>
                <a:srgbClr val="000000"/>
              </a:solidFill>
              <a:prstDash val="solid"/>
              <a:round/>
              <a:headEnd len="med" w="med" type="none"/>
              <a:tailEnd len="med" w="med" type="none"/>
            </a:ln>
          </p:spPr>
        </p:cxnSp>
        <p:cxnSp>
          <p:nvCxnSpPr>
            <p:cNvPr id="663" name="Google Shape;663;p75"/>
            <p:cNvCxnSpPr>
              <a:stCxn id="647" idx="2"/>
              <a:endCxn id="664" idx="5"/>
            </p:cNvCxnSpPr>
            <p:nvPr/>
          </p:nvCxnSpPr>
          <p:spPr>
            <a:xfrm rot="10800000">
              <a:off x="122400" y="2797550"/>
              <a:ext cx="4804500" cy="677700"/>
            </a:xfrm>
            <a:prstGeom prst="straightConnector1">
              <a:avLst/>
            </a:prstGeom>
            <a:noFill/>
            <a:ln cap="flat" cmpd="sng" w="9525">
              <a:solidFill>
                <a:srgbClr val="000000"/>
              </a:solidFill>
              <a:prstDash val="solid"/>
              <a:round/>
              <a:headEnd len="med" w="med" type="none"/>
              <a:tailEnd len="med" w="med" type="none"/>
            </a:ln>
          </p:spPr>
        </p:cxnSp>
        <p:cxnSp>
          <p:nvCxnSpPr>
            <p:cNvPr id="665" name="Google Shape;665;p75"/>
            <p:cNvCxnSpPr>
              <a:stCxn id="647" idx="2"/>
              <a:endCxn id="645" idx="4"/>
            </p:cNvCxnSpPr>
            <p:nvPr/>
          </p:nvCxnSpPr>
          <p:spPr>
            <a:xfrm rot="10800000">
              <a:off x="1293000" y="2811650"/>
              <a:ext cx="3633900" cy="663600"/>
            </a:xfrm>
            <a:prstGeom prst="straightConnector1">
              <a:avLst/>
            </a:prstGeom>
            <a:noFill/>
            <a:ln cap="flat" cmpd="sng" w="9525">
              <a:solidFill>
                <a:srgbClr val="000000"/>
              </a:solidFill>
              <a:prstDash val="solid"/>
              <a:round/>
              <a:headEnd len="med" w="med" type="none"/>
              <a:tailEnd len="med" w="med" type="none"/>
            </a:ln>
          </p:spPr>
        </p:cxnSp>
        <p:cxnSp>
          <p:nvCxnSpPr>
            <p:cNvPr id="666" name="Google Shape;666;p75"/>
            <p:cNvCxnSpPr>
              <a:stCxn id="647" idx="2"/>
              <a:endCxn id="645" idx="0"/>
            </p:cNvCxnSpPr>
            <p:nvPr/>
          </p:nvCxnSpPr>
          <p:spPr>
            <a:xfrm rot="10800000">
              <a:off x="824100" y="1620950"/>
              <a:ext cx="4102800" cy="1854300"/>
            </a:xfrm>
            <a:prstGeom prst="straightConnector1">
              <a:avLst/>
            </a:prstGeom>
            <a:noFill/>
            <a:ln cap="flat" cmpd="sng" w="9525">
              <a:solidFill>
                <a:srgbClr val="000000"/>
              </a:solidFill>
              <a:prstDash val="solid"/>
              <a:round/>
              <a:headEnd len="med" w="med" type="none"/>
              <a:tailEnd len="med" w="med" type="none"/>
            </a:ln>
          </p:spPr>
        </p:cxnSp>
        <p:cxnSp>
          <p:nvCxnSpPr>
            <p:cNvPr id="667" name="Google Shape;667;p75"/>
            <p:cNvCxnSpPr>
              <a:stCxn id="644" idx="2"/>
              <a:endCxn id="654" idx="0"/>
            </p:cNvCxnSpPr>
            <p:nvPr/>
          </p:nvCxnSpPr>
          <p:spPr>
            <a:xfrm rot="10800000">
              <a:off x="1433700" y="1620888"/>
              <a:ext cx="3493200" cy="295500"/>
            </a:xfrm>
            <a:prstGeom prst="straightConnector1">
              <a:avLst/>
            </a:prstGeom>
            <a:noFill/>
            <a:ln cap="flat" cmpd="sng" w="9525">
              <a:solidFill>
                <a:srgbClr val="000000"/>
              </a:solidFill>
              <a:prstDash val="solid"/>
              <a:round/>
              <a:headEnd len="med" w="med" type="none"/>
              <a:tailEnd len="med" w="med" type="none"/>
            </a:ln>
          </p:spPr>
        </p:cxnSp>
        <p:cxnSp>
          <p:nvCxnSpPr>
            <p:cNvPr id="668" name="Google Shape;668;p75"/>
            <p:cNvCxnSpPr>
              <a:stCxn id="644" idx="2"/>
              <a:endCxn id="645" idx="1"/>
            </p:cNvCxnSpPr>
            <p:nvPr/>
          </p:nvCxnSpPr>
          <p:spPr>
            <a:xfrm flipH="1">
              <a:off x="1425300" y="1916388"/>
              <a:ext cx="3501600" cy="306600"/>
            </a:xfrm>
            <a:prstGeom prst="straightConnector1">
              <a:avLst/>
            </a:prstGeom>
            <a:noFill/>
            <a:ln cap="flat" cmpd="sng" w="9525">
              <a:solidFill>
                <a:srgbClr val="000000"/>
              </a:solidFill>
              <a:prstDash val="solid"/>
              <a:round/>
              <a:headEnd len="med" w="med" type="none"/>
              <a:tailEnd len="med" w="med" type="none"/>
            </a:ln>
          </p:spPr>
        </p:cxnSp>
        <p:cxnSp>
          <p:nvCxnSpPr>
            <p:cNvPr id="669" name="Google Shape;669;p75"/>
            <p:cNvCxnSpPr>
              <a:stCxn id="644" idx="2"/>
              <a:endCxn id="656" idx="0"/>
            </p:cNvCxnSpPr>
            <p:nvPr/>
          </p:nvCxnSpPr>
          <p:spPr>
            <a:xfrm rot="10800000">
              <a:off x="1128900" y="1620888"/>
              <a:ext cx="3798000" cy="295500"/>
            </a:xfrm>
            <a:prstGeom prst="straightConnector1">
              <a:avLst/>
            </a:prstGeom>
            <a:noFill/>
            <a:ln cap="flat" cmpd="sng" w="9525">
              <a:solidFill>
                <a:srgbClr val="000000"/>
              </a:solidFill>
              <a:prstDash val="solid"/>
              <a:round/>
              <a:headEnd len="med" w="med" type="none"/>
              <a:tailEnd len="med" w="med" type="none"/>
            </a:ln>
          </p:spPr>
        </p:cxnSp>
        <p:cxnSp>
          <p:nvCxnSpPr>
            <p:cNvPr id="670" name="Google Shape;670;p75"/>
            <p:cNvCxnSpPr>
              <a:stCxn id="644" idx="2"/>
              <a:endCxn id="648" idx="2"/>
            </p:cNvCxnSpPr>
            <p:nvPr/>
          </p:nvCxnSpPr>
          <p:spPr>
            <a:xfrm flipH="1">
              <a:off x="2167200" y="1916388"/>
              <a:ext cx="2759700" cy="2050200"/>
            </a:xfrm>
            <a:prstGeom prst="straightConnector1">
              <a:avLst/>
            </a:prstGeom>
            <a:noFill/>
            <a:ln cap="flat" cmpd="sng" w="9525">
              <a:solidFill>
                <a:srgbClr val="000000"/>
              </a:solidFill>
              <a:prstDash val="solid"/>
              <a:round/>
              <a:headEnd len="med" w="med" type="none"/>
              <a:tailEnd len="med" w="med" type="none"/>
            </a:ln>
          </p:spPr>
        </p:cxnSp>
        <p:cxnSp>
          <p:nvCxnSpPr>
            <p:cNvPr id="671" name="Google Shape;671;p75"/>
            <p:cNvCxnSpPr>
              <a:stCxn id="644" idx="2"/>
              <a:endCxn id="650" idx="2"/>
            </p:cNvCxnSpPr>
            <p:nvPr/>
          </p:nvCxnSpPr>
          <p:spPr>
            <a:xfrm flipH="1">
              <a:off x="1862400" y="1916388"/>
              <a:ext cx="3064500" cy="2050200"/>
            </a:xfrm>
            <a:prstGeom prst="straightConnector1">
              <a:avLst/>
            </a:prstGeom>
            <a:noFill/>
            <a:ln cap="flat" cmpd="sng" w="9525">
              <a:solidFill>
                <a:srgbClr val="000000"/>
              </a:solidFill>
              <a:prstDash val="solid"/>
              <a:round/>
              <a:headEnd len="med" w="med" type="none"/>
              <a:tailEnd len="med" w="med" type="none"/>
            </a:ln>
          </p:spPr>
        </p:cxnSp>
        <p:cxnSp>
          <p:nvCxnSpPr>
            <p:cNvPr id="672" name="Google Shape;672;p75"/>
            <p:cNvCxnSpPr>
              <a:stCxn id="644" idx="2"/>
              <a:endCxn id="645" idx="3"/>
            </p:cNvCxnSpPr>
            <p:nvPr/>
          </p:nvCxnSpPr>
          <p:spPr>
            <a:xfrm flipH="1">
              <a:off x="1425300" y="1916388"/>
              <a:ext cx="3501600" cy="1483800"/>
            </a:xfrm>
            <a:prstGeom prst="straightConnector1">
              <a:avLst/>
            </a:prstGeom>
            <a:noFill/>
            <a:ln cap="flat" cmpd="sng" w="9525">
              <a:solidFill>
                <a:srgbClr val="000000"/>
              </a:solidFill>
              <a:prstDash val="solid"/>
              <a:round/>
              <a:headEnd len="med" w="med" type="none"/>
              <a:tailEnd len="med" w="med" type="none"/>
            </a:ln>
          </p:spPr>
        </p:cxnSp>
        <p:cxnSp>
          <p:nvCxnSpPr>
            <p:cNvPr id="673" name="Google Shape;673;p75"/>
            <p:cNvCxnSpPr>
              <a:stCxn id="644" idx="2"/>
              <a:endCxn id="645" idx="5"/>
            </p:cNvCxnSpPr>
            <p:nvPr/>
          </p:nvCxnSpPr>
          <p:spPr>
            <a:xfrm flipH="1">
              <a:off x="691500" y="1916388"/>
              <a:ext cx="4235400" cy="293100"/>
            </a:xfrm>
            <a:prstGeom prst="straightConnector1">
              <a:avLst/>
            </a:prstGeom>
            <a:noFill/>
            <a:ln cap="flat" cmpd="sng" w="9525">
              <a:solidFill>
                <a:srgbClr val="000000"/>
              </a:solidFill>
              <a:prstDash val="solid"/>
              <a:round/>
              <a:headEnd len="med" w="med" type="none"/>
              <a:tailEnd len="med" w="med" type="none"/>
            </a:ln>
          </p:spPr>
        </p:cxnSp>
        <p:cxnSp>
          <p:nvCxnSpPr>
            <p:cNvPr id="674" name="Google Shape;674;p75"/>
            <p:cNvCxnSpPr>
              <a:stCxn id="644" idx="2"/>
              <a:endCxn id="645" idx="1"/>
            </p:cNvCxnSpPr>
            <p:nvPr/>
          </p:nvCxnSpPr>
          <p:spPr>
            <a:xfrm flipH="1">
              <a:off x="1425300" y="1916388"/>
              <a:ext cx="3501600" cy="306600"/>
            </a:xfrm>
            <a:prstGeom prst="straightConnector1">
              <a:avLst/>
            </a:prstGeom>
            <a:noFill/>
            <a:ln cap="flat" cmpd="sng" w="9525">
              <a:solidFill>
                <a:srgbClr val="000000"/>
              </a:solidFill>
              <a:prstDash val="solid"/>
              <a:round/>
              <a:headEnd len="med" w="med" type="none"/>
              <a:tailEnd len="med" w="med" type="none"/>
            </a:ln>
          </p:spPr>
        </p:cxnSp>
        <p:cxnSp>
          <p:nvCxnSpPr>
            <p:cNvPr id="675" name="Google Shape;675;p75"/>
            <p:cNvCxnSpPr>
              <a:stCxn id="644" idx="2"/>
              <a:endCxn id="664" idx="5"/>
            </p:cNvCxnSpPr>
            <p:nvPr/>
          </p:nvCxnSpPr>
          <p:spPr>
            <a:xfrm flipH="1">
              <a:off x="122400" y="1916388"/>
              <a:ext cx="4804500" cy="881100"/>
            </a:xfrm>
            <a:prstGeom prst="straightConnector1">
              <a:avLst/>
            </a:prstGeom>
            <a:noFill/>
            <a:ln cap="flat" cmpd="sng" w="9525">
              <a:solidFill>
                <a:srgbClr val="000000"/>
              </a:solidFill>
              <a:prstDash val="solid"/>
              <a:round/>
              <a:headEnd len="med" w="med" type="none"/>
              <a:tailEnd len="med" w="med" type="none"/>
            </a:ln>
          </p:spPr>
        </p:cxnSp>
        <p:cxnSp>
          <p:nvCxnSpPr>
            <p:cNvPr id="676" name="Google Shape;676;p75"/>
            <p:cNvCxnSpPr>
              <a:stCxn id="644" idx="2"/>
            </p:cNvCxnSpPr>
            <p:nvPr/>
          </p:nvCxnSpPr>
          <p:spPr>
            <a:xfrm flipH="1">
              <a:off x="674100" y="1916388"/>
              <a:ext cx="4252800" cy="747300"/>
            </a:xfrm>
            <a:prstGeom prst="straightConnector1">
              <a:avLst/>
            </a:prstGeom>
            <a:noFill/>
            <a:ln cap="flat" cmpd="sng" w="9525">
              <a:solidFill>
                <a:srgbClr val="000000"/>
              </a:solidFill>
              <a:prstDash val="solid"/>
              <a:round/>
              <a:headEnd len="med" w="med" type="none"/>
              <a:tailEnd len="med" w="med" type="none"/>
            </a:ln>
          </p:spPr>
        </p:cxnSp>
        <p:cxnSp>
          <p:nvCxnSpPr>
            <p:cNvPr id="677" name="Google Shape;677;p75"/>
            <p:cNvCxnSpPr>
              <a:stCxn id="644" idx="2"/>
              <a:endCxn id="652" idx="2"/>
            </p:cNvCxnSpPr>
            <p:nvPr/>
          </p:nvCxnSpPr>
          <p:spPr>
            <a:xfrm flipH="1">
              <a:off x="1557600" y="1916388"/>
              <a:ext cx="3369300" cy="2050200"/>
            </a:xfrm>
            <a:prstGeom prst="straightConnector1">
              <a:avLst/>
            </a:prstGeom>
            <a:noFill/>
            <a:ln cap="flat" cmpd="sng" w="9525">
              <a:solidFill>
                <a:srgbClr val="000000"/>
              </a:solidFill>
              <a:prstDash val="solid"/>
              <a:round/>
              <a:headEnd len="med" w="med" type="none"/>
              <a:tailEnd len="med" w="med" type="none"/>
            </a:ln>
          </p:spPr>
        </p:cxnSp>
        <p:cxnSp>
          <p:nvCxnSpPr>
            <p:cNvPr id="678" name="Google Shape;678;p75"/>
            <p:cNvCxnSpPr>
              <a:stCxn id="644" idx="2"/>
              <a:endCxn id="652" idx="4"/>
            </p:cNvCxnSpPr>
            <p:nvPr/>
          </p:nvCxnSpPr>
          <p:spPr>
            <a:xfrm flipH="1">
              <a:off x="1293000" y="1916388"/>
              <a:ext cx="3633900" cy="2050200"/>
            </a:xfrm>
            <a:prstGeom prst="straightConnector1">
              <a:avLst/>
            </a:prstGeom>
            <a:noFill/>
            <a:ln cap="flat" cmpd="sng" w="9525">
              <a:solidFill>
                <a:srgbClr val="000000"/>
              </a:solidFill>
              <a:prstDash val="solid"/>
              <a:round/>
              <a:headEnd len="med" w="med" type="none"/>
              <a:tailEnd len="med" w="med" type="none"/>
            </a:ln>
          </p:spPr>
        </p:cxnSp>
        <p:grpSp>
          <p:nvGrpSpPr>
            <p:cNvPr id="679" name="Google Shape;679;p75"/>
            <p:cNvGrpSpPr/>
            <p:nvPr/>
          </p:nvGrpSpPr>
          <p:grpSpPr>
            <a:xfrm>
              <a:off x="122275" y="1059550"/>
              <a:ext cx="2045050" cy="3495550"/>
              <a:chOff x="937200" y="1634975"/>
              <a:chExt cx="2045050" cy="3495550"/>
            </a:xfrm>
          </p:grpSpPr>
          <p:grpSp>
            <p:nvGrpSpPr>
              <p:cNvPr id="680" name="Google Shape;680;p75"/>
              <p:cNvGrpSpPr/>
              <p:nvPr/>
            </p:nvGrpSpPr>
            <p:grpSpPr>
              <a:xfrm>
                <a:off x="1546800" y="1634975"/>
                <a:ext cx="1435450" cy="3495550"/>
                <a:chOff x="2308800" y="1634975"/>
                <a:chExt cx="1435450" cy="3495550"/>
              </a:xfrm>
            </p:grpSpPr>
            <p:sp>
              <p:nvSpPr>
                <p:cNvPr id="681" name="Google Shape;681;p75"/>
                <p:cNvSpPr/>
                <p:nvPr/>
              </p:nvSpPr>
              <p:spPr>
                <a:xfrm flipH="1">
                  <a:off x="2308800" y="2784400"/>
                  <a:ext cx="866100" cy="1779300"/>
                </a:xfrm>
                <a:prstGeom prst="cube">
                  <a:avLst>
                    <a:gd fmla="val 69443" name="adj"/>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5"/>
                <p:cNvSpPr/>
                <p:nvPr/>
              </p:nvSpPr>
              <p:spPr>
                <a:xfrm flipH="1">
                  <a:off x="2878150" y="3351225"/>
                  <a:ext cx="866100" cy="1779300"/>
                </a:xfrm>
                <a:prstGeom prst="cube">
                  <a:avLst>
                    <a:gd fmla="val 69443" name="adj"/>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5"/>
                <p:cNvSpPr/>
                <p:nvPr/>
              </p:nvSpPr>
              <p:spPr>
                <a:xfrm flipH="1">
                  <a:off x="2308800" y="1634975"/>
                  <a:ext cx="866100" cy="1779300"/>
                </a:xfrm>
                <a:prstGeom prst="cube">
                  <a:avLst>
                    <a:gd fmla="val 69443" name="adj"/>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5"/>
                <p:cNvSpPr/>
                <p:nvPr/>
              </p:nvSpPr>
              <p:spPr>
                <a:xfrm flipH="1">
                  <a:off x="2878150" y="2196450"/>
                  <a:ext cx="866100" cy="1779300"/>
                </a:xfrm>
                <a:prstGeom prst="cube">
                  <a:avLst>
                    <a:gd fmla="val 69443" name="adj"/>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75"/>
              <p:cNvGrpSpPr/>
              <p:nvPr/>
            </p:nvGrpSpPr>
            <p:grpSpPr>
              <a:xfrm>
                <a:off x="1242000" y="1634975"/>
                <a:ext cx="1435450" cy="3495550"/>
                <a:chOff x="2308800" y="1634975"/>
                <a:chExt cx="1435450" cy="3495550"/>
              </a:xfrm>
            </p:grpSpPr>
            <p:sp>
              <p:nvSpPr>
                <p:cNvPr id="684" name="Google Shape;684;p75"/>
                <p:cNvSpPr/>
                <p:nvPr/>
              </p:nvSpPr>
              <p:spPr>
                <a:xfrm flipH="1">
                  <a:off x="2308800" y="2784400"/>
                  <a:ext cx="866100" cy="1779300"/>
                </a:xfrm>
                <a:prstGeom prst="cube">
                  <a:avLst>
                    <a:gd fmla="val 69443"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5"/>
                <p:cNvSpPr/>
                <p:nvPr/>
              </p:nvSpPr>
              <p:spPr>
                <a:xfrm flipH="1">
                  <a:off x="2878150" y="3351225"/>
                  <a:ext cx="866100" cy="1779300"/>
                </a:xfrm>
                <a:prstGeom prst="cube">
                  <a:avLst>
                    <a:gd fmla="val 69443"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5"/>
                <p:cNvSpPr/>
                <p:nvPr/>
              </p:nvSpPr>
              <p:spPr>
                <a:xfrm flipH="1">
                  <a:off x="2308800" y="1634975"/>
                  <a:ext cx="866100" cy="1779300"/>
                </a:xfrm>
                <a:prstGeom prst="cube">
                  <a:avLst>
                    <a:gd fmla="val 69443"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5"/>
                <p:cNvSpPr/>
                <p:nvPr/>
              </p:nvSpPr>
              <p:spPr>
                <a:xfrm flipH="1">
                  <a:off x="2878150" y="2196450"/>
                  <a:ext cx="866100" cy="1779300"/>
                </a:xfrm>
                <a:prstGeom prst="cube">
                  <a:avLst>
                    <a:gd fmla="val 69443"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75"/>
              <p:cNvGrpSpPr/>
              <p:nvPr/>
            </p:nvGrpSpPr>
            <p:grpSpPr>
              <a:xfrm>
                <a:off x="937200" y="1634975"/>
                <a:ext cx="1435450" cy="3495550"/>
                <a:chOff x="2308800" y="1634975"/>
                <a:chExt cx="1435450" cy="3495550"/>
              </a:xfrm>
            </p:grpSpPr>
            <p:sp>
              <p:nvSpPr>
                <p:cNvPr id="664" name="Google Shape;664;p75"/>
                <p:cNvSpPr/>
                <p:nvPr/>
              </p:nvSpPr>
              <p:spPr>
                <a:xfrm flipH="1">
                  <a:off x="2308800" y="2784400"/>
                  <a:ext cx="866100" cy="1779300"/>
                </a:xfrm>
                <a:prstGeom prst="cube">
                  <a:avLst>
                    <a:gd fmla="val 69443" name="adj"/>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5"/>
                <p:cNvSpPr/>
                <p:nvPr/>
              </p:nvSpPr>
              <p:spPr>
                <a:xfrm flipH="1">
                  <a:off x="2878150" y="3351225"/>
                  <a:ext cx="866100" cy="1779300"/>
                </a:xfrm>
                <a:prstGeom prst="cube">
                  <a:avLst>
                    <a:gd fmla="val 69443" name="adj"/>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5"/>
                <p:cNvSpPr/>
                <p:nvPr/>
              </p:nvSpPr>
              <p:spPr>
                <a:xfrm flipH="1">
                  <a:off x="2308800" y="1634975"/>
                  <a:ext cx="866100" cy="1779300"/>
                </a:xfrm>
                <a:prstGeom prst="cube">
                  <a:avLst>
                    <a:gd fmla="val 69443" name="adj"/>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5"/>
                <p:cNvSpPr/>
                <p:nvPr/>
              </p:nvSpPr>
              <p:spPr>
                <a:xfrm flipH="1">
                  <a:off x="2878150" y="2196450"/>
                  <a:ext cx="866100" cy="1779300"/>
                </a:xfrm>
                <a:prstGeom prst="cube">
                  <a:avLst>
                    <a:gd fmla="val 69443" name="adj"/>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4" name="Google Shape;644;p75"/>
            <p:cNvSpPr/>
            <p:nvPr/>
          </p:nvSpPr>
          <p:spPr>
            <a:xfrm>
              <a:off x="4926900" y="1620888"/>
              <a:ext cx="629700" cy="591000"/>
            </a:xfrm>
            <a:prstGeom prst="ellipse">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5"/>
            <p:cNvSpPr/>
            <p:nvPr/>
          </p:nvSpPr>
          <p:spPr>
            <a:xfrm>
              <a:off x="4926900" y="3179750"/>
              <a:ext cx="629700" cy="591000"/>
            </a:xfrm>
            <a:prstGeom prst="ellipse">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5"/>
            <p:cNvSpPr txBox="1"/>
            <p:nvPr/>
          </p:nvSpPr>
          <p:spPr>
            <a:xfrm>
              <a:off x="-381000" y="-1350"/>
              <a:ext cx="30828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Ubuntu"/>
                  <a:ea typeface="Ubuntu"/>
                  <a:cs typeface="Ubuntu"/>
                  <a:sym typeface="Ubuntu"/>
                </a:rPr>
                <a:t>3x2x2 tensor</a:t>
              </a:r>
              <a:endParaRPr sz="1200">
                <a:latin typeface="Ubuntu"/>
                <a:ea typeface="Ubuntu"/>
                <a:cs typeface="Ubuntu"/>
                <a:sym typeface="Ubuntu"/>
              </a:endParaRPr>
            </a:p>
            <a:p>
              <a:pPr indent="0" lvl="0" marL="0" rtl="0" algn="ctr">
                <a:spcBef>
                  <a:spcPts val="0"/>
                </a:spcBef>
                <a:spcAft>
                  <a:spcPts val="0"/>
                </a:spcAft>
                <a:buNone/>
              </a:pPr>
              <a:r>
                <a:rPr lang="en" sz="1200">
                  <a:latin typeface="Ubuntu"/>
                  <a:ea typeface="Ubuntu"/>
                  <a:cs typeface="Ubuntu"/>
                  <a:sym typeface="Ubuntu"/>
                </a:rPr>
                <a:t>(RGB image of 2x2)</a:t>
              </a:r>
              <a:endParaRPr sz="1200">
                <a:latin typeface="Ubuntu"/>
                <a:ea typeface="Ubuntu"/>
                <a:cs typeface="Ubuntu"/>
                <a:sym typeface="Ubuntu"/>
              </a:endParaRPr>
            </a:p>
          </p:txBody>
        </p:sp>
        <p:sp>
          <p:nvSpPr>
            <p:cNvPr id="688" name="Google Shape;688;p75"/>
            <p:cNvSpPr txBox="1"/>
            <p:nvPr/>
          </p:nvSpPr>
          <p:spPr>
            <a:xfrm>
              <a:off x="3981150" y="-1350"/>
              <a:ext cx="2521200" cy="8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Ubuntu"/>
                  <a:ea typeface="Ubuntu"/>
                  <a:cs typeface="Ubuntu"/>
                  <a:sym typeface="Ubuntu"/>
                </a:rPr>
                <a:t>2 fully connected neurons</a:t>
              </a:r>
              <a:endParaRPr sz="1200">
                <a:latin typeface="Ubuntu"/>
                <a:ea typeface="Ubuntu"/>
                <a:cs typeface="Ubuntu"/>
                <a:sym typeface="Ubuntu"/>
              </a:endParaRPr>
            </a:p>
          </p:txBody>
        </p:sp>
        <p:sp>
          <p:nvSpPr>
            <p:cNvPr id="689" name="Google Shape;689;p75"/>
            <p:cNvSpPr txBox="1"/>
            <p:nvPr/>
          </p:nvSpPr>
          <p:spPr>
            <a:xfrm>
              <a:off x="2817250" y="4613500"/>
              <a:ext cx="37020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Ubuntu"/>
                  <a:ea typeface="Ubuntu"/>
                  <a:cs typeface="Ubuntu"/>
                  <a:sym typeface="Ubuntu"/>
                </a:rPr>
                <a:t>3x2x2 * 2 weights</a:t>
              </a:r>
              <a:endParaRPr sz="1200">
                <a:latin typeface="Ubuntu"/>
                <a:ea typeface="Ubuntu"/>
                <a:cs typeface="Ubuntu"/>
                <a:sym typeface="Ubuntu"/>
              </a:endParaRPr>
            </a:p>
          </p:txBody>
        </p:sp>
      </p:grpSp>
      <p:grpSp>
        <p:nvGrpSpPr>
          <p:cNvPr id="690" name="Google Shape;690;p75"/>
          <p:cNvGrpSpPr/>
          <p:nvPr/>
        </p:nvGrpSpPr>
        <p:grpSpPr>
          <a:xfrm>
            <a:off x="6392980" y="2306454"/>
            <a:ext cx="1117006" cy="1911716"/>
            <a:chOff x="937200" y="1634975"/>
            <a:chExt cx="2045050" cy="3495550"/>
          </a:xfrm>
        </p:grpSpPr>
        <p:grpSp>
          <p:nvGrpSpPr>
            <p:cNvPr id="691" name="Google Shape;691;p75"/>
            <p:cNvGrpSpPr/>
            <p:nvPr/>
          </p:nvGrpSpPr>
          <p:grpSpPr>
            <a:xfrm>
              <a:off x="1546800" y="1634975"/>
              <a:ext cx="1435450" cy="3495550"/>
              <a:chOff x="2308800" y="1634975"/>
              <a:chExt cx="1435450" cy="3495550"/>
            </a:xfrm>
          </p:grpSpPr>
          <p:sp>
            <p:nvSpPr>
              <p:cNvPr id="692" name="Google Shape;692;p75"/>
              <p:cNvSpPr/>
              <p:nvPr/>
            </p:nvSpPr>
            <p:spPr>
              <a:xfrm flipH="1">
                <a:off x="2308800" y="278440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5"/>
              <p:cNvSpPr/>
              <p:nvPr/>
            </p:nvSpPr>
            <p:spPr>
              <a:xfrm flipH="1">
                <a:off x="2878150" y="335122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5"/>
              <p:cNvSpPr/>
              <p:nvPr/>
            </p:nvSpPr>
            <p:spPr>
              <a:xfrm flipH="1">
                <a:off x="2308800" y="163497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5"/>
              <p:cNvSpPr/>
              <p:nvPr/>
            </p:nvSpPr>
            <p:spPr>
              <a:xfrm flipH="1">
                <a:off x="2878150" y="219645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75"/>
            <p:cNvGrpSpPr/>
            <p:nvPr/>
          </p:nvGrpSpPr>
          <p:grpSpPr>
            <a:xfrm>
              <a:off x="1242000" y="1634975"/>
              <a:ext cx="1435450" cy="3495550"/>
              <a:chOff x="2308800" y="1634975"/>
              <a:chExt cx="1435450" cy="3495550"/>
            </a:xfrm>
          </p:grpSpPr>
          <p:sp>
            <p:nvSpPr>
              <p:cNvPr id="697" name="Google Shape;697;p75"/>
              <p:cNvSpPr/>
              <p:nvPr/>
            </p:nvSpPr>
            <p:spPr>
              <a:xfrm flipH="1">
                <a:off x="2308800" y="278440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5"/>
              <p:cNvSpPr/>
              <p:nvPr/>
            </p:nvSpPr>
            <p:spPr>
              <a:xfrm flipH="1">
                <a:off x="2878150" y="335122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5"/>
              <p:cNvSpPr/>
              <p:nvPr/>
            </p:nvSpPr>
            <p:spPr>
              <a:xfrm flipH="1">
                <a:off x="2308800" y="163497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5"/>
              <p:cNvSpPr/>
              <p:nvPr/>
            </p:nvSpPr>
            <p:spPr>
              <a:xfrm flipH="1">
                <a:off x="2878150" y="219645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75"/>
            <p:cNvGrpSpPr/>
            <p:nvPr/>
          </p:nvGrpSpPr>
          <p:grpSpPr>
            <a:xfrm>
              <a:off x="937200" y="1634975"/>
              <a:ext cx="1435450" cy="3495550"/>
              <a:chOff x="2308800" y="1634975"/>
              <a:chExt cx="1435450" cy="3495550"/>
            </a:xfrm>
          </p:grpSpPr>
          <p:sp>
            <p:nvSpPr>
              <p:cNvPr id="702" name="Google Shape;702;p75"/>
              <p:cNvSpPr/>
              <p:nvPr/>
            </p:nvSpPr>
            <p:spPr>
              <a:xfrm flipH="1">
                <a:off x="2308800" y="278440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5"/>
              <p:cNvSpPr/>
              <p:nvPr/>
            </p:nvSpPr>
            <p:spPr>
              <a:xfrm flipH="1">
                <a:off x="2878150" y="335122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5"/>
              <p:cNvSpPr/>
              <p:nvPr/>
            </p:nvSpPr>
            <p:spPr>
              <a:xfrm flipH="1">
                <a:off x="2308800" y="163497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5"/>
              <p:cNvSpPr/>
              <p:nvPr/>
            </p:nvSpPr>
            <p:spPr>
              <a:xfrm flipH="1">
                <a:off x="2878150" y="219645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6" name="Google Shape;706;p75"/>
          <p:cNvSpPr txBox="1"/>
          <p:nvPr/>
        </p:nvSpPr>
        <p:spPr>
          <a:xfrm>
            <a:off x="6233100" y="1809750"/>
            <a:ext cx="25923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Ubuntu"/>
                <a:ea typeface="Ubuntu"/>
                <a:cs typeface="Ubuntu"/>
                <a:sym typeface="Ubuntu"/>
              </a:rPr>
              <a:t>2 convolutional filters of 3 x 2 x 2 </a:t>
            </a:r>
            <a:endParaRPr sz="1200">
              <a:latin typeface="Ubuntu"/>
              <a:ea typeface="Ubuntu"/>
              <a:cs typeface="Ubuntu"/>
              <a:sym typeface="Ubuntu"/>
            </a:endParaRPr>
          </a:p>
          <a:p>
            <a:pPr indent="0" lvl="0" marL="0" rtl="0" algn="ctr">
              <a:spcBef>
                <a:spcPts val="0"/>
              </a:spcBef>
              <a:spcAft>
                <a:spcPts val="0"/>
              </a:spcAft>
              <a:buNone/>
            </a:pPr>
            <a:r>
              <a:rPr lang="en" sz="1200">
                <a:latin typeface="Ubuntu"/>
                <a:ea typeface="Ubuntu"/>
                <a:cs typeface="Ubuntu"/>
                <a:sym typeface="Ubuntu"/>
              </a:rPr>
              <a:t>(same size as input tensor)</a:t>
            </a:r>
            <a:endParaRPr sz="1200">
              <a:latin typeface="Ubuntu"/>
              <a:ea typeface="Ubuntu"/>
              <a:cs typeface="Ubuntu"/>
              <a:sym typeface="Ubuntu"/>
            </a:endParaRPr>
          </a:p>
        </p:txBody>
      </p:sp>
      <p:grpSp>
        <p:nvGrpSpPr>
          <p:cNvPr id="707" name="Google Shape;707;p75"/>
          <p:cNvGrpSpPr/>
          <p:nvPr/>
        </p:nvGrpSpPr>
        <p:grpSpPr>
          <a:xfrm>
            <a:off x="7611138" y="2336739"/>
            <a:ext cx="1117006" cy="1911716"/>
            <a:chOff x="937200" y="1634975"/>
            <a:chExt cx="2045050" cy="3495550"/>
          </a:xfrm>
        </p:grpSpPr>
        <p:grpSp>
          <p:nvGrpSpPr>
            <p:cNvPr id="708" name="Google Shape;708;p75"/>
            <p:cNvGrpSpPr/>
            <p:nvPr/>
          </p:nvGrpSpPr>
          <p:grpSpPr>
            <a:xfrm>
              <a:off x="1546800" y="1634975"/>
              <a:ext cx="1435450" cy="3495550"/>
              <a:chOff x="2308800" y="1634975"/>
              <a:chExt cx="1435450" cy="3495550"/>
            </a:xfrm>
          </p:grpSpPr>
          <p:sp>
            <p:nvSpPr>
              <p:cNvPr id="709" name="Google Shape;709;p75"/>
              <p:cNvSpPr/>
              <p:nvPr/>
            </p:nvSpPr>
            <p:spPr>
              <a:xfrm flipH="1">
                <a:off x="2308800" y="278440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5"/>
              <p:cNvSpPr/>
              <p:nvPr/>
            </p:nvSpPr>
            <p:spPr>
              <a:xfrm flipH="1">
                <a:off x="2878150" y="335122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5"/>
              <p:cNvSpPr/>
              <p:nvPr/>
            </p:nvSpPr>
            <p:spPr>
              <a:xfrm flipH="1">
                <a:off x="2308800" y="163497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5"/>
              <p:cNvSpPr/>
              <p:nvPr/>
            </p:nvSpPr>
            <p:spPr>
              <a:xfrm flipH="1">
                <a:off x="2878150" y="219645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75"/>
            <p:cNvGrpSpPr/>
            <p:nvPr/>
          </p:nvGrpSpPr>
          <p:grpSpPr>
            <a:xfrm>
              <a:off x="1242000" y="1634975"/>
              <a:ext cx="1435450" cy="3495550"/>
              <a:chOff x="2308800" y="1634975"/>
              <a:chExt cx="1435450" cy="3495550"/>
            </a:xfrm>
          </p:grpSpPr>
          <p:sp>
            <p:nvSpPr>
              <p:cNvPr id="714" name="Google Shape;714;p75"/>
              <p:cNvSpPr/>
              <p:nvPr/>
            </p:nvSpPr>
            <p:spPr>
              <a:xfrm flipH="1">
                <a:off x="2308800" y="278440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5"/>
              <p:cNvSpPr/>
              <p:nvPr/>
            </p:nvSpPr>
            <p:spPr>
              <a:xfrm flipH="1">
                <a:off x="2878150" y="335122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5"/>
              <p:cNvSpPr/>
              <p:nvPr/>
            </p:nvSpPr>
            <p:spPr>
              <a:xfrm flipH="1">
                <a:off x="2308800" y="163497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5"/>
              <p:cNvSpPr/>
              <p:nvPr/>
            </p:nvSpPr>
            <p:spPr>
              <a:xfrm flipH="1">
                <a:off x="2878150" y="219645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75"/>
            <p:cNvGrpSpPr/>
            <p:nvPr/>
          </p:nvGrpSpPr>
          <p:grpSpPr>
            <a:xfrm>
              <a:off x="937200" y="1634975"/>
              <a:ext cx="1435450" cy="3495550"/>
              <a:chOff x="2308800" y="1634975"/>
              <a:chExt cx="1435450" cy="3495550"/>
            </a:xfrm>
          </p:grpSpPr>
          <p:sp>
            <p:nvSpPr>
              <p:cNvPr id="719" name="Google Shape;719;p75"/>
              <p:cNvSpPr/>
              <p:nvPr/>
            </p:nvSpPr>
            <p:spPr>
              <a:xfrm flipH="1">
                <a:off x="2308800" y="278440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5"/>
              <p:cNvSpPr/>
              <p:nvPr/>
            </p:nvSpPr>
            <p:spPr>
              <a:xfrm flipH="1">
                <a:off x="2878150" y="335122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5"/>
              <p:cNvSpPr/>
              <p:nvPr/>
            </p:nvSpPr>
            <p:spPr>
              <a:xfrm flipH="1">
                <a:off x="2308800" y="1634975"/>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5"/>
              <p:cNvSpPr/>
              <p:nvPr/>
            </p:nvSpPr>
            <p:spPr>
              <a:xfrm flipH="1">
                <a:off x="2878150" y="2196450"/>
                <a:ext cx="866100" cy="1779300"/>
              </a:xfrm>
              <a:prstGeom prst="cube">
                <a:avLst>
                  <a:gd fmla="val 69443"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3" name="Google Shape;723;p75"/>
          <p:cNvSpPr txBox="1"/>
          <p:nvPr/>
        </p:nvSpPr>
        <p:spPr>
          <a:xfrm>
            <a:off x="6637725" y="4290135"/>
            <a:ext cx="1783200" cy="62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0000"/>
                </a:solidFill>
                <a:latin typeface="Ubuntu"/>
                <a:ea typeface="Ubuntu"/>
                <a:cs typeface="Ubuntu"/>
                <a:sym typeface="Ubuntu"/>
              </a:rPr>
              <a:t>3x2x2  * </a:t>
            </a:r>
            <a:r>
              <a:rPr lang="en" sz="1200">
                <a:latin typeface="Ubuntu"/>
                <a:ea typeface="Ubuntu"/>
                <a:cs typeface="Ubuntu"/>
                <a:sym typeface="Ubuntu"/>
              </a:rPr>
              <a:t>2 weights</a:t>
            </a:r>
            <a:endParaRPr sz="1200">
              <a:latin typeface="Ubuntu"/>
              <a:ea typeface="Ubuntu"/>
              <a:cs typeface="Ubuntu"/>
              <a:sym typeface="Ubuntu"/>
            </a:endParaRPr>
          </a:p>
        </p:txBody>
      </p:sp>
      <p:sp>
        <p:nvSpPr>
          <p:cNvPr id="724" name="Google Shape;724;p75"/>
          <p:cNvSpPr/>
          <p:nvPr/>
        </p:nvSpPr>
        <p:spPr>
          <a:xfrm>
            <a:off x="4749800" y="2672375"/>
            <a:ext cx="1116900" cy="882000"/>
          </a:xfrm>
          <a:prstGeom prst="rightArrow">
            <a:avLst>
              <a:gd fmla="val 50000" name="adj1"/>
              <a:gd fmla="val 50000" name="adj2"/>
            </a:avLst>
          </a:prstGeom>
          <a:solidFill>
            <a:srgbClr val="FF663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5"/>
          <p:cNvSpPr txBox="1"/>
          <p:nvPr/>
        </p:nvSpPr>
        <p:spPr>
          <a:xfrm>
            <a:off x="98775" y="686950"/>
            <a:ext cx="88899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A neuron in a fully connected layer is equivalent to a convolutional neuron with as many weights as input values from the previous layer.</a:t>
            </a:r>
            <a:endParaRPr sz="1800">
              <a:latin typeface="Ubuntu"/>
              <a:ea typeface="Ubuntu"/>
              <a:cs typeface="Ubuntu"/>
              <a:sym typeface="Ubuntu"/>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1"/>
          <p:cNvPicPr preferRelativeResize="0"/>
          <p:nvPr/>
        </p:nvPicPr>
        <p:blipFill>
          <a:blip r:embed="rId3">
            <a:alphaModFix/>
          </a:blip>
          <a:stretch>
            <a:fillRect/>
          </a:stretch>
        </p:blipFill>
        <p:spPr>
          <a:xfrm>
            <a:off x="4745847" y="2243763"/>
            <a:ext cx="3959699" cy="1405725"/>
          </a:xfrm>
          <a:prstGeom prst="rect">
            <a:avLst/>
          </a:prstGeom>
          <a:noFill/>
          <a:ln>
            <a:noFill/>
          </a:ln>
        </p:spPr>
      </p:pic>
      <p:sp>
        <p:nvSpPr>
          <p:cNvPr id="148" name="Google Shape;148;p31"/>
          <p:cNvSpPr txBox="1"/>
          <p:nvPr/>
        </p:nvSpPr>
        <p:spPr>
          <a:xfrm>
            <a:off x="745425" y="3988075"/>
            <a:ext cx="4703700" cy="7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31"/>
          <p:cNvPicPr preferRelativeResize="0"/>
          <p:nvPr/>
        </p:nvPicPr>
        <p:blipFill>
          <a:blip r:embed="rId4">
            <a:alphaModFix/>
          </a:blip>
          <a:stretch>
            <a:fillRect/>
          </a:stretch>
        </p:blipFill>
        <p:spPr>
          <a:xfrm>
            <a:off x="311699" y="2121823"/>
            <a:ext cx="3922349" cy="1924000"/>
          </a:xfrm>
          <a:prstGeom prst="rect">
            <a:avLst/>
          </a:prstGeom>
          <a:noFill/>
          <a:ln>
            <a:noFill/>
          </a:ln>
        </p:spPr>
      </p:pic>
      <p:sp>
        <p:nvSpPr>
          <p:cNvPr id="150" name="Google Shape;150;p31"/>
          <p:cNvSpPr txBox="1"/>
          <p:nvPr/>
        </p:nvSpPr>
        <p:spPr>
          <a:xfrm>
            <a:off x="1203400" y="1708600"/>
            <a:ext cx="22953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Multi-Layer Perceptron</a:t>
            </a:r>
            <a:endParaRPr/>
          </a:p>
        </p:txBody>
      </p:sp>
      <p:sp>
        <p:nvSpPr>
          <p:cNvPr id="151" name="Google Shape;151;p31"/>
          <p:cNvSpPr txBox="1"/>
          <p:nvPr/>
        </p:nvSpPr>
        <p:spPr>
          <a:xfrm>
            <a:off x="5816875" y="1708600"/>
            <a:ext cx="25170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a:t>
            </a:r>
            <a:endParaRPr/>
          </a:p>
        </p:txBody>
      </p:sp>
      <p:sp>
        <p:nvSpPr>
          <p:cNvPr id="152" name="Google Shape;15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31"/>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ConvNets Architecture</a:t>
            </a:r>
            <a:endParaRPr/>
          </a:p>
        </p:txBody>
      </p:sp>
      <p:sp>
        <p:nvSpPr>
          <p:cNvPr id="154" name="Google Shape;154;p31"/>
          <p:cNvSpPr txBox="1"/>
          <p:nvPr/>
        </p:nvSpPr>
        <p:spPr>
          <a:xfrm>
            <a:off x="0" y="4836425"/>
            <a:ext cx="79149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Figure</a:t>
            </a:r>
            <a:r>
              <a:rPr lang="en" sz="1200">
                <a:latin typeface="Ubuntu"/>
                <a:ea typeface="Ubuntu"/>
                <a:cs typeface="Ubuntu"/>
                <a:sym typeface="Ubuntu"/>
              </a:rPr>
              <a:t>: Fei-Fei Li et al, </a:t>
            </a:r>
            <a:r>
              <a:rPr lang="en" sz="1200" u="sng">
                <a:solidFill>
                  <a:schemeClr val="hlink"/>
                </a:solidFill>
                <a:latin typeface="Ubuntu"/>
                <a:ea typeface="Ubuntu"/>
                <a:cs typeface="Ubuntu"/>
                <a:sym typeface="Ubuntu"/>
                <a:hlinkClick r:id="rId5"/>
              </a:rPr>
              <a:t>“CS231n: Convolutional Neural Networks for Visual Recognition”</a:t>
            </a:r>
            <a:r>
              <a:rPr lang="en" sz="1200">
                <a:latin typeface="Ubuntu"/>
                <a:ea typeface="Ubuntu"/>
                <a:cs typeface="Ubuntu"/>
                <a:sym typeface="Ubuntu"/>
              </a:rPr>
              <a:t>, Stanford University.</a:t>
            </a:r>
            <a:endParaRPr sz="1200">
              <a:latin typeface="Ubuntu"/>
              <a:ea typeface="Ubuntu"/>
              <a:cs typeface="Ubuntu"/>
              <a:sym typeface="Ubuntu"/>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9" name="Shape 729"/>
        <p:cNvGrpSpPr/>
        <p:nvPr/>
      </p:nvGrpSpPr>
      <p:grpSpPr>
        <a:xfrm>
          <a:off x="0" y="0"/>
          <a:ext cx="0" cy="0"/>
          <a:chOff x="0" y="0"/>
          <a:chExt cx="0" cy="0"/>
        </a:xfrm>
      </p:grpSpPr>
      <p:sp>
        <p:nvSpPr>
          <p:cNvPr id="730" name="Google Shape;730;p76"/>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Convoluzionization</a:t>
            </a:r>
            <a:endParaRPr/>
          </a:p>
        </p:txBody>
      </p:sp>
      <p:sp>
        <p:nvSpPr>
          <p:cNvPr id="731" name="Google Shape;73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2" name="Google Shape;732;p76"/>
          <p:cNvSpPr txBox="1"/>
          <p:nvPr/>
        </p:nvSpPr>
        <p:spPr>
          <a:xfrm>
            <a:off x="98775" y="534550"/>
            <a:ext cx="88899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...a model trained for image classification on low-definition images can provide local response when fed with high-definition images.</a:t>
            </a:r>
            <a:endParaRPr sz="1800">
              <a:latin typeface="Ubuntu"/>
              <a:ea typeface="Ubuntu"/>
              <a:cs typeface="Ubuntu"/>
              <a:sym typeface="Ubuntu"/>
            </a:endParaRPr>
          </a:p>
        </p:txBody>
      </p:sp>
      <p:pic>
        <p:nvPicPr>
          <p:cNvPr id="733" name="Google Shape;733;p76"/>
          <p:cNvPicPr preferRelativeResize="0"/>
          <p:nvPr/>
        </p:nvPicPr>
        <p:blipFill>
          <a:blip r:embed="rId3">
            <a:alphaModFix/>
          </a:blip>
          <a:stretch>
            <a:fillRect/>
          </a:stretch>
        </p:blipFill>
        <p:spPr>
          <a:xfrm>
            <a:off x="1446400" y="1290625"/>
            <a:ext cx="5972300" cy="3372600"/>
          </a:xfrm>
          <a:prstGeom prst="rect">
            <a:avLst/>
          </a:prstGeom>
          <a:noFill/>
          <a:ln>
            <a:noFill/>
          </a:ln>
        </p:spPr>
      </p:pic>
      <p:sp>
        <p:nvSpPr>
          <p:cNvPr id="734" name="Google Shape;734;p76"/>
          <p:cNvSpPr txBox="1"/>
          <p:nvPr/>
        </p:nvSpPr>
        <p:spPr>
          <a:xfrm>
            <a:off x="9875" y="4628450"/>
            <a:ext cx="8385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Long, Jonathan, Evan Shelhamer, and Trevor Darrell. </a:t>
            </a:r>
            <a:r>
              <a:rPr lang="en" sz="1200" u="sng">
                <a:solidFill>
                  <a:srgbClr val="0097A7"/>
                </a:solidFill>
                <a:latin typeface="Ubuntu"/>
                <a:ea typeface="Ubuntu"/>
                <a:cs typeface="Ubuntu"/>
                <a:sym typeface="Ubuntu"/>
                <a:hlinkClick r:id="rId4">
                  <a:extLst>
                    <a:ext uri="{A12FA001-AC4F-418D-AE19-62706E023703}">
                      <ahyp:hlinkClr val="tx"/>
                    </a:ext>
                  </a:extLst>
                </a:hlinkClick>
              </a:rPr>
              <a:t>"Fully convolutional networks for semantic segmentation."</a:t>
            </a:r>
            <a:r>
              <a:rPr lang="en" sz="1200">
                <a:latin typeface="Ubuntu"/>
                <a:ea typeface="Ubuntu"/>
                <a:cs typeface="Ubuntu"/>
                <a:sym typeface="Ubuntu"/>
              </a:rPr>
              <a:t> CVPR 2015. (original figure has been modified)</a:t>
            </a:r>
            <a:endParaRPr sz="1200">
              <a:latin typeface="Ubuntu"/>
              <a:ea typeface="Ubuntu"/>
              <a:cs typeface="Ubuntu"/>
              <a:sym typeface="Ubuntu"/>
            </a:endParaRPr>
          </a:p>
        </p:txBody>
      </p:sp>
      <p:sp>
        <p:nvSpPr>
          <p:cNvPr id="735" name="Google Shape;735;p76"/>
          <p:cNvSpPr/>
          <p:nvPr/>
        </p:nvSpPr>
        <p:spPr>
          <a:xfrm>
            <a:off x="2391825" y="1351575"/>
            <a:ext cx="1065300" cy="119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6" name="Google Shape;736;p76"/>
          <p:cNvPicPr preferRelativeResize="0"/>
          <p:nvPr/>
        </p:nvPicPr>
        <p:blipFill rotWithShape="1">
          <a:blip r:embed="rId3">
            <a:alphaModFix/>
          </a:blip>
          <a:srcRect b="5226" l="0" r="66992" t="51259"/>
          <a:stretch/>
        </p:blipFill>
        <p:spPr>
          <a:xfrm>
            <a:off x="2822225" y="1722000"/>
            <a:ext cx="482626" cy="451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0" name="Shape 740"/>
        <p:cNvGrpSpPr/>
        <p:nvPr/>
      </p:nvGrpSpPr>
      <p:grpSpPr>
        <a:xfrm>
          <a:off x="0" y="0"/>
          <a:ext cx="0" cy="0"/>
          <a:chOff x="0" y="0"/>
          <a:chExt cx="0" cy="0"/>
        </a:xfrm>
      </p:grpSpPr>
      <p:sp>
        <p:nvSpPr>
          <p:cNvPr id="741" name="Google Shape;741;p77"/>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Convoluzionization</a:t>
            </a:r>
            <a:endParaRPr/>
          </a:p>
        </p:txBody>
      </p:sp>
      <p:sp>
        <p:nvSpPr>
          <p:cNvPr id="742" name="Google Shape;742;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3" name="Google Shape;743;p77"/>
          <p:cNvSpPr txBox="1"/>
          <p:nvPr/>
        </p:nvSpPr>
        <p:spPr>
          <a:xfrm>
            <a:off x="451175" y="4739425"/>
            <a:ext cx="8090400" cy="37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Ubuntu"/>
                <a:ea typeface="Ubuntu"/>
                <a:cs typeface="Ubuntu"/>
                <a:sym typeface="Ubuntu"/>
              </a:rPr>
              <a:t>Campos, V., Jou, B., &amp; Giro-i-Nieto, X. . </a:t>
            </a:r>
            <a:r>
              <a:rPr lang="en" sz="1200" u="sng">
                <a:solidFill>
                  <a:srgbClr val="0097A7"/>
                </a:solidFill>
                <a:latin typeface="Ubuntu"/>
                <a:ea typeface="Ubuntu"/>
                <a:cs typeface="Ubuntu"/>
                <a:sym typeface="Ubuntu"/>
                <a:hlinkClick r:id="rId3">
                  <a:extLst>
                    <a:ext uri="{A12FA001-AC4F-418D-AE19-62706E023703}">
                      <ahyp:hlinkClr val="tx"/>
                    </a:ext>
                  </a:extLst>
                </a:hlinkClick>
              </a:rPr>
              <a:t>From Pixels to Sentiment: Fine-tuning CNNs for Visual Sentiment Prediction.</a:t>
            </a:r>
            <a:r>
              <a:rPr lang="en" sz="1200">
                <a:solidFill>
                  <a:srgbClr val="000000"/>
                </a:solidFill>
                <a:latin typeface="Ubuntu"/>
                <a:ea typeface="Ubuntu"/>
                <a:cs typeface="Ubuntu"/>
                <a:sym typeface="Ubuntu"/>
              </a:rPr>
              <a:t> Image and Vision Computing. (2017)</a:t>
            </a:r>
            <a:endParaRPr sz="1200">
              <a:solidFill>
                <a:srgbClr val="000000"/>
              </a:solidFill>
              <a:latin typeface="Ubuntu"/>
              <a:ea typeface="Ubuntu"/>
              <a:cs typeface="Ubuntu"/>
              <a:sym typeface="Ubuntu"/>
            </a:endParaRPr>
          </a:p>
        </p:txBody>
      </p:sp>
      <p:pic>
        <p:nvPicPr>
          <p:cNvPr id="744" name="Google Shape;744;p77"/>
          <p:cNvPicPr preferRelativeResize="0"/>
          <p:nvPr/>
        </p:nvPicPr>
        <p:blipFill>
          <a:blip r:embed="rId4">
            <a:alphaModFix/>
          </a:blip>
          <a:stretch>
            <a:fillRect/>
          </a:stretch>
        </p:blipFill>
        <p:spPr>
          <a:xfrm>
            <a:off x="756600" y="1421725"/>
            <a:ext cx="7630799" cy="3050600"/>
          </a:xfrm>
          <a:prstGeom prst="rect">
            <a:avLst/>
          </a:prstGeom>
          <a:noFill/>
          <a:ln>
            <a:noFill/>
          </a:ln>
        </p:spPr>
      </p:pic>
      <p:pic>
        <p:nvPicPr>
          <p:cNvPr id="745" name="Google Shape;745;p77"/>
          <p:cNvPicPr preferRelativeResize="0"/>
          <p:nvPr/>
        </p:nvPicPr>
        <p:blipFill>
          <a:blip r:embed="rId5">
            <a:alphaModFix/>
          </a:blip>
          <a:stretch>
            <a:fillRect/>
          </a:stretch>
        </p:blipFill>
        <p:spPr>
          <a:xfrm>
            <a:off x="0" y="4732525"/>
            <a:ext cx="393600" cy="393600"/>
          </a:xfrm>
          <a:prstGeom prst="rect">
            <a:avLst/>
          </a:prstGeom>
          <a:noFill/>
          <a:ln>
            <a:noFill/>
          </a:ln>
        </p:spPr>
      </p:pic>
      <p:sp>
        <p:nvSpPr>
          <p:cNvPr id="746" name="Google Shape;746;p77"/>
          <p:cNvSpPr txBox="1"/>
          <p:nvPr/>
        </p:nvSpPr>
        <p:spPr>
          <a:xfrm>
            <a:off x="98775" y="610750"/>
            <a:ext cx="88899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The FC to Conv redefinition allows generating heatmaps of the class prediction over the input images.</a:t>
            </a:r>
            <a:endParaRPr sz="1800">
              <a:latin typeface="Ubuntu"/>
              <a:ea typeface="Ubuntu"/>
              <a:cs typeface="Ubuntu"/>
              <a:sym typeface="Ubuntu"/>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0" name="Shape 750"/>
        <p:cNvGrpSpPr/>
        <p:nvPr/>
      </p:nvGrpSpPr>
      <p:grpSpPr>
        <a:xfrm>
          <a:off x="0" y="0"/>
          <a:ext cx="0" cy="0"/>
          <a:chOff x="0" y="0"/>
          <a:chExt cx="0" cy="0"/>
        </a:xfrm>
      </p:grpSpPr>
      <p:sp>
        <p:nvSpPr>
          <p:cNvPr id="751" name="Google Shape;751;p78"/>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Convoluzionization</a:t>
            </a:r>
            <a:endParaRPr/>
          </a:p>
        </p:txBody>
      </p:sp>
      <p:sp>
        <p:nvSpPr>
          <p:cNvPr id="752" name="Google Shape;752;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3" name="Google Shape;753;p78">
            <a:hlinkClick r:id="rId3"/>
          </p:cNvPr>
          <p:cNvPicPr preferRelativeResize="0"/>
          <p:nvPr/>
        </p:nvPicPr>
        <p:blipFill>
          <a:blip r:embed="rId4">
            <a:alphaModFix/>
          </a:blip>
          <a:stretch>
            <a:fillRect/>
          </a:stretch>
        </p:blipFill>
        <p:spPr>
          <a:xfrm>
            <a:off x="1116125" y="710675"/>
            <a:ext cx="6267680" cy="42019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759" name="Google Shape;759;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Architecture</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Interpretability</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Computation</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Receptive Fields</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Convoluzionization</a:t>
            </a:r>
            <a:endParaRPr>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b="1" lang="en">
                <a:solidFill>
                  <a:schemeClr val="dk1"/>
                </a:solidFill>
                <a:latin typeface="Ubuntu"/>
                <a:ea typeface="Ubuntu"/>
                <a:cs typeface="Ubuntu"/>
                <a:sym typeface="Ubuntu"/>
              </a:rPr>
              <a:t>Applications</a:t>
            </a:r>
            <a:endParaRPr b="1">
              <a:latin typeface="Ubuntu"/>
              <a:ea typeface="Ubuntu"/>
              <a:cs typeface="Ubuntu"/>
              <a:sym typeface="Ubuntu"/>
            </a:endParaRPr>
          </a:p>
        </p:txBody>
      </p:sp>
      <p:sp>
        <p:nvSpPr>
          <p:cNvPr id="760" name="Google Shape;760;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a:t>
            </a:r>
            <a:endParaRPr/>
          </a:p>
        </p:txBody>
      </p:sp>
      <p:sp>
        <p:nvSpPr>
          <p:cNvPr id="766" name="Google Shape;766;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exclusive to images?</a:t>
            </a:r>
            <a:endParaRPr/>
          </a:p>
          <a:p>
            <a:pPr indent="0" lvl="0" marL="0" rtl="0" algn="l">
              <a:spcBef>
                <a:spcPts val="1000"/>
              </a:spcBef>
              <a:spcAft>
                <a:spcPts val="0"/>
              </a:spcAft>
              <a:buNone/>
            </a:pPr>
            <a:r>
              <a:t/>
            </a:r>
            <a:endParaRPr b="1" sz="2400">
              <a:solidFill>
                <a:srgbClr val="FF0000"/>
              </a:solidFill>
            </a:endParaRPr>
          </a:p>
          <a:p>
            <a:pPr indent="0" lvl="0" marL="0" rtl="0" algn="l">
              <a:spcBef>
                <a:spcPts val="1000"/>
              </a:spcBef>
              <a:spcAft>
                <a:spcPts val="0"/>
              </a:spcAft>
              <a:buNone/>
            </a:pPr>
            <a:r>
              <a:rPr b="1" lang="en" sz="2400">
                <a:solidFill>
                  <a:srgbClr val="FF0000"/>
                </a:solidFill>
              </a:rPr>
              <a:t>NO!!</a:t>
            </a:r>
            <a:endParaRPr b="1" sz="2400">
              <a:solidFill>
                <a:srgbClr val="FF0000"/>
              </a:solidFill>
            </a:endParaRPr>
          </a:p>
          <a:p>
            <a:pPr indent="0" lvl="0" marL="0" rtl="0" algn="l">
              <a:spcBef>
                <a:spcPts val="1000"/>
              </a:spcBef>
              <a:spcAft>
                <a:spcPts val="0"/>
              </a:spcAft>
              <a:buNone/>
            </a:pPr>
            <a:r>
              <a:t/>
            </a:r>
            <a:endParaRPr b="1" sz="2400">
              <a:solidFill>
                <a:srgbClr val="FF0000"/>
              </a:solidFill>
            </a:endParaRPr>
          </a:p>
          <a:p>
            <a:pPr indent="0" lvl="0" marL="0" rtl="0" algn="l">
              <a:spcBef>
                <a:spcPts val="1000"/>
              </a:spcBef>
              <a:spcAft>
                <a:spcPts val="0"/>
              </a:spcAft>
              <a:buNone/>
            </a:pPr>
            <a:r>
              <a:rPr lang="en">
                <a:solidFill>
                  <a:srgbClr val="000000"/>
                </a:solidFill>
                <a:latin typeface="Ubuntu"/>
                <a:ea typeface="Ubuntu"/>
                <a:cs typeface="Ubuntu"/>
                <a:sym typeface="Ubuntu"/>
              </a:rPr>
              <a:t>Convolutional Neural Networks have been proved to work well for other kinds of signals (</a:t>
            </a:r>
            <a:r>
              <a:rPr b="1" lang="en">
                <a:solidFill>
                  <a:srgbClr val="000000"/>
                </a:solidFill>
                <a:latin typeface="Ubuntu"/>
                <a:ea typeface="Ubuntu"/>
                <a:cs typeface="Ubuntu"/>
                <a:sym typeface="Ubuntu"/>
              </a:rPr>
              <a:t>text, speech</a:t>
            </a:r>
            <a:r>
              <a:rPr lang="en">
                <a:solidFill>
                  <a:srgbClr val="000000"/>
                </a:solidFill>
                <a:latin typeface="Ubuntu"/>
                <a:ea typeface="Ubuntu"/>
                <a:cs typeface="Ubuntu"/>
                <a:sym typeface="Ubuntu"/>
              </a:rPr>
              <a:t>…) as they are </a:t>
            </a:r>
            <a:r>
              <a:rPr b="1" lang="en">
                <a:solidFill>
                  <a:srgbClr val="000000"/>
                </a:solidFill>
                <a:latin typeface="Ubuntu"/>
                <a:ea typeface="Ubuntu"/>
                <a:cs typeface="Ubuntu"/>
                <a:sym typeface="Ubuntu"/>
              </a:rPr>
              <a:t>computationally very efficient</a:t>
            </a:r>
            <a:r>
              <a:rPr lang="en">
                <a:solidFill>
                  <a:srgbClr val="000000"/>
                </a:solidFill>
                <a:latin typeface="Ubuntu"/>
                <a:ea typeface="Ubuntu"/>
                <a:cs typeface="Ubuntu"/>
                <a:sym typeface="Ubuntu"/>
              </a:rPr>
              <a:t> and can learn </a:t>
            </a:r>
            <a:r>
              <a:rPr b="1" lang="en">
                <a:solidFill>
                  <a:srgbClr val="000000"/>
                </a:solidFill>
                <a:latin typeface="Ubuntu"/>
                <a:ea typeface="Ubuntu"/>
                <a:cs typeface="Ubuntu"/>
                <a:sym typeface="Ubuntu"/>
              </a:rPr>
              <a:t>very useful representations</a:t>
            </a:r>
            <a:r>
              <a:rPr lang="en">
                <a:solidFill>
                  <a:srgbClr val="000000"/>
                </a:solidFill>
                <a:latin typeface="Ubuntu"/>
                <a:ea typeface="Ubuntu"/>
                <a:cs typeface="Ubuntu"/>
                <a:sym typeface="Ubuntu"/>
              </a:rPr>
              <a:t>!</a:t>
            </a:r>
            <a:endParaRPr>
              <a:solidFill>
                <a:srgbClr val="000000"/>
              </a:solidFill>
              <a:latin typeface="Ubuntu"/>
              <a:ea typeface="Ubuntu"/>
              <a:cs typeface="Ubuntu"/>
              <a:sym typeface="Ubuntu"/>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b="1" sz="2400">
              <a:solidFill>
                <a:srgbClr val="FF0000"/>
              </a:solidFill>
            </a:endParaRPr>
          </a:p>
        </p:txBody>
      </p:sp>
      <p:sp>
        <p:nvSpPr>
          <p:cNvPr id="767" name="Google Shape;767;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3" name="Google Shape;773;p81"/>
          <p:cNvSpPr txBox="1"/>
          <p:nvPr/>
        </p:nvSpPr>
        <p:spPr>
          <a:xfrm>
            <a:off x="-36875" y="5151"/>
            <a:ext cx="8229600" cy="62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FF6633"/>
                </a:solidFill>
                <a:latin typeface="Ubuntu"/>
                <a:ea typeface="Ubuntu"/>
                <a:cs typeface="Ubuntu"/>
                <a:sym typeface="Ubuntu"/>
              </a:rPr>
              <a:t>Speech Encoding</a:t>
            </a:r>
            <a:endParaRPr b="1" sz="3600">
              <a:solidFill>
                <a:srgbClr val="FF6633"/>
              </a:solidFill>
              <a:latin typeface="Ubuntu"/>
              <a:ea typeface="Ubuntu"/>
              <a:cs typeface="Ubuntu"/>
              <a:sym typeface="Ubuntu"/>
            </a:endParaRPr>
          </a:p>
        </p:txBody>
      </p:sp>
      <p:pic>
        <p:nvPicPr>
          <p:cNvPr id="774" name="Google Shape;774;p81"/>
          <p:cNvPicPr preferRelativeResize="0"/>
          <p:nvPr/>
        </p:nvPicPr>
        <p:blipFill rotWithShape="1">
          <a:blip r:embed="rId3">
            <a:alphaModFix/>
          </a:blip>
          <a:srcRect b="0" l="0" r="0" t="48328"/>
          <a:stretch/>
        </p:blipFill>
        <p:spPr>
          <a:xfrm>
            <a:off x="1686075" y="905599"/>
            <a:ext cx="5333575" cy="3691750"/>
          </a:xfrm>
          <a:prstGeom prst="rect">
            <a:avLst/>
          </a:prstGeom>
          <a:noFill/>
          <a:ln>
            <a:noFill/>
          </a:ln>
        </p:spPr>
      </p:pic>
      <p:sp>
        <p:nvSpPr>
          <p:cNvPr id="775" name="Google Shape;775;p81"/>
          <p:cNvSpPr txBox="1"/>
          <p:nvPr/>
        </p:nvSpPr>
        <p:spPr>
          <a:xfrm>
            <a:off x="566000" y="4669900"/>
            <a:ext cx="83493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#SEGAN</a:t>
            </a:r>
            <a:r>
              <a:rPr lang="en" sz="1200">
                <a:solidFill>
                  <a:srgbClr val="222222"/>
                </a:solidFill>
                <a:highlight>
                  <a:srgbClr val="FFFFFF"/>
                </a:highlight>
                <a:latin typeface="Ubuntu"/>
                <a:ea typeface="Ubuntu"/>
                <a:cs typeface="Ubuntu"/>
                <a:sym typeface="Ubuntu"/>
              </a:rPr>
              <a:t> Pascual, Santiago, Antonio Bonafonte, and Joan Serra.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"SEGAN: Speech enhancement generative adversarial network."</a:t>
            </a:r>
            <a:r>
              <a:rPr lang="en" sz="1200">
                <a:solidFill>
                  <a:srgbClr val="222222"/>
                </a:solidFill>
                <a:highlight>
                  <a:srgbClr val="FFFFFF"/>
                </a:highlight>
                <a:latin typeface="Ubuntu"/>
                <a:ea typeface="Ubuntu"/>
                <a:cs typeface="Ubuntu"/>
                <a:sym typeface="Ubuntu"/>
              </a:rPr>
              <a:t> Interspeech 2017.</a:t>
            </a:r>
            <a:endParaRPr sz="1200">
              <a:solidFill>
                <a:srgbClr val="222222"/>
              </a:solidFill>
              <a:highlight>
                <a:srgbClr val="FFFFFF"/>
              </a:highlight>
              <a:latin typeface="Ubuntu"/>
              <a:ea typeface="Ubuntu"/>
              <a:cs typeface="Ubuntu"/>
              <a:sym typeface="Ubuntu"/>
            </a:endParaRPr>
          </a:p>
        </p:txBody>
      </p:sp>
      <p:pic>
        <p:nvPicPr>
          <p:cNvPr id="776" name="Google Shape;776;p81"/>
          <p:cNvPicPr preferRelativeResize="0"/>
          <p:nvPr/>
        </p:nvPicPr>
        <p:blipFill>
          <a:blip r:embed="rId5">
            <a:alphaModFix/>
          </a:blip>
          <a:stretch>
            <a:fillRect/>
          </a:stretch>
        </p:blipFill>
        <p:spPr>
          <a:xfrm>
            <a:off x="6176" y="4669900"/>
            <a:ext cx="466199" cy="4661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2" name="Google Shape;782;p82"/>
          <p:cNvSpPr txBox="1"/>
          <p:nvPr/>
        </p:nvSpPr>
        <p:spPr>
          <a:xfrm>
            <a:off x="39325" y="81351"/>
            <a:ext cx="8229600" cy="62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FF6633"/>
                </a:solidFill>
                <a:latin typeface="Ubuntu"/>
                <a:ea typeface="Ubuntu"/>
                <a:cs typeface="Ubuntu"/>
                <a:sym typeface="Ubuntu"/>
              </a:rPr>
              <a:t>Speech Recognition</a:t>
            </a:r>
            <a:endParaRPr b="1" sz="3600">
              <a:solidFill>
                <a:srgbClr val="FF6633"/>
              </a:solidFill>
              <a:latin typeface="Ubuntu"/>
              <a:ea typeface="Ubuntu"/>
              <a:cs typeface="Ubuntu"/>
              <a:sym typeface="Ubuntu"/>
            </a:endParaRPr>
          </a:p>
        </p:txBody>
      </p:sp>
      <p:sp>
        <p:nvSpPr>
          <p:cNvPr id="783" name="Google Shape;783;p82"/>
          <p:cNvSpPr txBox="1"/>
          <p:nvPr/>
        </p:nvSpPr>
        <p:spPr>
          <a:xfrm>
            <a:off x="56025" y="4669900"/>
            <a:ext cx="88593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#Conformer</a:t>
            </a:r>
            <a:r>
              <a:rPr lang="en" sz="1200">
                <a:solidFill>
                  <a:srgbClr val="222222"/>
                </a:solidFill>
                <a:highlight>
                  <a:srgbClr val="FFFFFF"/>
                </a:highlight>
                <a:latin typeface="Ubuntu"/>
                <a:ea typeface="Ubuntu"/>
                <a:cs typeface="Ubuntu"/>
                <a:sym typeface="Ubuntu"/>
              </a:rPr>
              <a:t> Gulati, A., Qin, J., Chiu, C. C., Parmar, N., Zhang, Y., Yu, J., ... &amp; Pang, R. (2020). </a:t>
            </a:r>
            <a:r>
              <a:rPr lang="en" sz="1200" u="sng">
                <a:solidFill>
                  <a:schemeClr val="hlink"/>
                </a:solidFill>
                <a:highlight>
                  <a:srgbClr val="FFFFFF"/>
                </a:highlight>
                <a:latin typeface="Ubuntu"/>
                <a:ea typeface="Ubuntu"/>
                <a:cs typeface="Ubuntu"/>
                <a:sym typeface="Ubuntu"/>
                <a:hlinkClick r:id="rId3"/>
              </a:rPr>
              <a:t>Conformer: Convolution-augmented Transformer for Speech Recognition</a:t>
            </a:r>
            <a:r>
              <a:rPr lang="en" sz="1200">
                <a:solidFill>
                  <a:srgbClr val="222222"/>
                </a:solidFill>
                <a:highlight>
                  <a:srgbClr val="FFFFFF"/>
                </a:highlight>
                <a:latin typeface="Ubuntu"/>
                <a:ea typeface="Ubuntu"/>
                <a:cs typeface="Ubuntu"/>
                <a:sym typeface="Ubuntu"/>
              </a:rPr>
              <a:t>. arXiv preprint arXiv:2005.08100.</a:t>
            </a:r>
            <a:endParaRPr sz="1200">
              <a:solidFill>
                <a:srgbClr val="222222"/>
              </a:solidFill>
              <a:highlight>
                <a:srgbClr val="FFFFFF"/>
              </a:highlight>
              <a:latin typeface="Ubuntu"/>
              <a:ea typeface="Ubuntu"/>
              <a:cs typeface="Ubuntu"/>
              <a:sym typeface="Ubuntu"/>
            </a:endParaRPr>
          </a:p>
        </p:txBody>
      </p:sp>
      <p:pic>
        <p:nvPicPr>
          <p:cNvPr id="784" name="Google Shape;784;p82"/>
          <p:cNvPicPr preferRelativeResize="0"/>
          <p:nvPr/>
        </p:nvPicPr>
        <p:blipFill>
          <a:blip r:embed="rId4">
            <a:alphaModFix/>
          </a:blip>
          <a:stretch>
            <a:fillRect/>
          </a:stretch>
        </p:blipFill>
        <p:spPr>
          <a:xfrm>
            <a:off x="152400" y="2079663"/>
            <a:ext cx="8839195" cy="98418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0" name="Google Shape;790;p83"/>
          <p:cNvSpPr txBox="1"/>
          <p:nvPr/>
        </p:nvSpPr>
        <p:spPr>
          <a:xfrm>
            <a:off x="110375" y="4615375"/>
            <a:ext cx="8733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Ubuntu"/>
                <a:ea typeface="Ubuntu"/>
                <a:cs typeface="Ubuntu"/>
                <a:sym typeface="Ubuntu"/>
              </a:rPr>
              <a:t>Gehring, Jonas, Michael Auli, David Grangier, Denis Yarats, and Yann N. Dauphin. </a:t>
            </a:r>
            <a:r>
              <a:rPr lang="en" sz="1200" u="sng">
                <a:solidFill>
                  <a:schemeClr val="hlink"/>
                </a:solidFill>
                <a:latin typeface="Ubuntu"/>
                <a:ea typeface="Ubuntu"/>
                <a:cs typeface="Ubuntu"/>
                <a:sym typeface="Ubuntu"/>
                <a:hlinkClick r:id="rId3"/>
              </a:rPr>
              <a:t>"Convolutional sequence to sequence learning."</a:t>
            </a:r>
            <a:r>
              <a:rPr lang="en" sz="1200">
                <a:latin typeface="Ubuntu"/>
                <a:ea typeface="Ubuntu"/>
                <a:cs typeface="Ubuntu"/>
                <a:sym typeface="Ubuntu"/>
              </a:rPr>
              <a:t> ICML 2017.</a:t>
            </a:r>
            <a:endParaRPr sz="1200">
              <a:latin typeface="Ubuntu"/>
              <a:ea typeface="Ubuntu"/>
              <a:cs typeface="Ubuntu"/>
              <a:sym typeface="Ubuntu"/>
            </a:endParaRPr>
          </a:p>
        </p:txBody>
      </p:sp>
      <p:sp>
        <p:nvSpPr>
          <p:cNvPr id="791" name="Google Shape;791;p83"/>
          <p:cNvSpPr txBox="1"/>
          <p:nvPr>
            <p:ph type="title"/>
          </p:nvPr>
        </p:nvSpPr>
        <p:spPr>
          <a:xfrm>
            <a:off x="6450" y="18795"/>
            <a:ext cx="8978700" cy="66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FF6633"/>
                </a:solidFill>
                <a:latin typeface="Ubuntu"/>
                <a:ea typeface="Ubuntu"/>
                <a:cs typeface="Ubuntu"/>
                <a:sym typeface="Ubuntu"/>
              </a:rPr>
              <a:t>Text Encoding</a:t>
            </a:r>
            <a:endParaRPr sz="2800">
              <a:solidFill>
                <a:srgbClr val="FF6633"/>
              </a:solidFill>
              <a:latin typeface="Ubuntu"/>
              <a:ea typeface="Ubuntu"/>
              <a:cs typeface="Ubuntu"/>
              <a:sym typeface="Ubuntu"/>
            </a:endParaRPr>
          </a:p>
        </p:txBody>
      </p:sp>
      <p:pic>
        <p:nvPicPr>
          <p:cNvPr id="792" name="Google Shape;792;p83"/>
          <p:cNvPicPr preferRelativeResize="0"/>
          <p:nvPr/>
        </p:nvPicPr>
        <p:blipFill>
          <a:blip r:embed="rId4">
            <a:alphaModFix/>
          </a:blip>
          <a:stretch>
            <a:fillRect/>
          </a:stretch>
        </p:blipFill>
        <p:spPr>
          <a:xfrm>
            <a:off x="739725" y="662224"/>
            <a:ext cx="7130924" cy="38364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798" name="Google Shape;798;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Architecture</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Interpretability</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Computation</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rgbClr val="000000"/>
              </a:buClr>
              <a:buSzPts val="1800"/>
              <a:buFont typeface="Ubuntu"/>
              <a:buAutoNum type="arabicPeriod"/>
            </a:pPr>
            <a:r>
              <a:rPr lang="en">
                <a:solidFill>
                  <a:srgbClr val="000000"/>
                </a:solidFill>
                <a:latin typeface="Ubuntu"/>
                <a:ea typeface="Ubuntu"/>
                <a:cs typeface="Ubuntu"/>
                <a:sym typeface="Ubuntu"/>
              </a:rPr>
              <a:t>Receptive Fields</a:t>
            </a:r>
            <a:endParaRPr>
              <a:solidFill>
                <a:srgbClr val="000000"/>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Convoluzionization</a:t>
            </a:r>
            <a:endParaRPr>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AutoNum type="arabicPeriod"/>
            </a:pPr>
            <a:r>
              <a:rPr lang="en">
                <a:solidFill>
                  <a:schemeClr val="dk1"/>
                </a:solidFill>
                <a:latin typeface="Ubuntu"/>
                <a:ea typeface="Ubuntu"/>
                <a:cs typeface="Ubuntu"/>
                <a:sym typeface="Ubuntu"/>
              </a:rPr>
              <a:t>Applications</a:t>
            </a:r>
            <a:endParaRPr>
              <a:latin typeface="Ubuntu"/>
              <a:ea typeface="Ubuntu"/>
              <a:cs typeface="Ubuntu"/>
              <a:sym typeface="Ubuntu"/>
            </a:endParaRPr>
          </a:p>
        </p:txBody>
      </p:sp>
      <p:sp>
        <p:nvSpPr>
          <p:cNvPr id="799" name="Google Shape;799;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5" name="Google Shape;805;p85"/>
          <p:cNvSpPr txBox="1"/>
          <p:nvPr/>
        </p:nvSpPr>
        <p:spPr>
          <a:xfrm>
            <a:off x="170750" y="4730325"/>
            <a:ext cx="83859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Deep Learning TV, </a:t>
            </a:r>
            <a:r>
              <a:rPr lang="en" u="sng">
                <a:solidFill>
                  <a:schemeClr val="hlink"/>
                </a:solidFill>
                <a:hlinkClick r:id="rId3"/>
              </a:rPr>
              <a:t>“Convolutional Neural Networks - Ep. 8”</a:t>
            </a:r>
            <a:endParaRPr/>
          </a:p>
        </p:txBody>
      </p:sp>
      <p:pic>
        <p:nvPicPr>
          <p:cNvPr descr="Out of all the current Deep Learning applications, machine vision remains one of the most popular. Since Convolutional Neural Nets (CNN) are one of the best available tools for machine vision, these nets have helped Deep Learning become one of the hottest topics in AI.&#10;&#10;Deep Learning TV on&#10;Facebook: https://www.facebook.com/DeepLearningTV/&#10;Twitter: https://twitter.com/deeplearningtv&#10;&#10;CNNs are deep nets that are used for image, object, and even speech recognition. Pioneered by Yann Lecun at New York University, these nets are currently utilized in the tech industry, such as with Facebook for facial recognition. If you start reading about CNNs you will quickly discover the ImageNet challenge, a project that was started to showcase the state of the art and to help researchers access high-quality image data. Every top Deep Learning team in the world joins the competition, but each time it’s a CNN that ends up taking first place. &#10;&#10;A CNN tends to be a difficult concept to grasp. If you’ve ever struggled while trying to learn about these nets, please comment and share your experiences.&#10;&#10;CNNs have multiple types of layers, the first of which is the convolutional layer. To visualize this layer, imagine a set of evenly spaced flashlights all shining directly at a wall. Every flashlight is looking for the exact same pattern through a process called convolution. A flashlight’s area of search is fixed in place, and it is bounded by the individual circle of light cast on the wall. The entire set of flashlights forms one filter, which is able to output location data of the given pattern. A CNN typically uses multiple filters in parallel, each scanning for a different pattern in the image. Thus the entire convolutional layer is a 3-dimensional grid of these flashlights.&#10;&#10;Connecting some dots&#10;- A series of filters forms layer one, called the convolutional layer. The weights and biases in this layer determine the effectiveness of the filtering process. &#10;&#10;- Each flashlight represents a single neuron. Typically, neurons in a layer activate or fire. On the other hand, in the convolutional layer, neurons search for patterns through convolution. Neurons from different filters search for different patterns, and thus they will process the input differently.&#10;&#10;- Unlike the nets we've seen thus far where every neuron in a layer is connected to every neuron in the adjacent layers, a CNN has the flashlight effect. A convolutional neuron will only connect to the input neurons that it “shines” upon. &#10;&#10;The convoluted input is then sent to the next layer for activation. CNNs use backprop for training, but because a special engine called RELU is used for activation, the nets don’t suffer from the vanishing gradient problem. &#10;&#10;In real world applications, image convolution results in 100s of millions of weights and biases, which has an adverse effect on performance. Thus after RELU, the activations are typically pooled in an adjacent layer to reduce dimensionality. Afterwards, there is usually a fully connected layer that acts as a classifier.&#10;&#10;CNNs that are in use typically have an architecture with repeated sets of layers. Set 1 is a convolutional layer followed by a RELU. This set can be repeated a few times, and the repeated structure is followed by a pooling layer. This resulting combination forms set 2, which is also repeated a few more times. The final resulting structure is then attached to a fully connected layer at the end. This architecture allows the net to continuously build complex patterns from simple ones, all while lowering computing costs with dimensionality reduction.&#10;&#10;CNNs are a powerful tool, but there is one drawback – they require 10s of millions of labelled data points for training. They also must be trained with GPUs for the process to be completed in a reasonable amount of time. &#10;&#10;Credits&#10;Nickey Pickorita (YouTube art) - &#10;https://www.upwork.com/freelancers/~0147b8991909b20fca&#10;Isabel Descutner (Voice) -&#10;https://www.youtube.com/user/IsabelDescutner&#10;Dan Partynski (Copy Editing) -&#10;https://www.linkedin.com/in/danielpartynski&#10;Jagannath Rajagopal (Creator, Producer and Director) -&#10;https://ca.linkedin.com/in/jagannathrajagopal" id="806" name="Google Shape;806;p85" title="Convolutional Neural Networks - Ep. 8 (Deep Learning SIMPLIFIED)">
            <a:hlinkClick r:id="rId4"/>
          </p:cNvPr>
          <p:cNvPicPr preferRelativeResize="0"/>
          <p:nvPr/>
        </p:nvPicPr>
        <p:blipFill>
          <a:blip r:embed="rId5">
            <a:alphaModFix/>
          </a:blip>
          <a:stretch>
            <a:fillRect/>
          </a:stretch>
        </p:blipFill>
        <p:spPr>
          <a:xfrm>
            <a:off x="1432925" y="628850"/>
            <a:ext cx="5468633" cy="4101475"/>
          </a:xfrm>
          <a:prstGeom prst="rect">
            <a:avLst/>
          </a:prstGeom>
          <a:noFill/>
          <a:ln>
            <a:noFill/>
          </a:ln>
        </p:spPr>
      </p:pic>
      <p:sp>
        <p:nvSpPr>
          <p:cNvPr id="807" name="Google Shape;807;p85"/>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more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ConvNets Architecture</a:t>
            </a:r>
            <a:endParaRPr/>
          </a:p>
        </p:txBody>
      </p:sp>
      <p:sp>
        <p:nvSpPr>
          <p:cNvPr id="160" name="Google Shape;160;p32"/>
          <p:cNvSpPr txBox="1"/>
          <p:nvPr>
            <p:ph idx="1" type="body"/>
          </p:nvPr>
        </p:nvSpPr>
        <p:spPr>
          <a:xfrm>
            <a:off x="311700" y="1002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latin typeface="Ubuntu"/>
                <a:ea typeface="Ubuntu"/>
                <a:cs typeface="Ubuntu"/>
                <a:sym typeface="Ubuntu"/>
              </a:rPr>
              <a:t>A ConvNet is a sequence of Convolution Layers, interspersed with activation functions</a:t>
            </a:r>
            <a:endParaRPr>
              <a:latin typeface="Ubuntu"/>
              <a:ea typeface="Ubuntu"/>
              <a:cs typeface="Ubuntu"/>
              <a:sym typeface="Ubuntu"/>
            </a:endParaRPr>
          </a:p>
        </p:txBody>
      </p:sp>
      <p:sp>
        <p:nvSpPr>
          <p:cNvPr id="161" name="Google Shape;161;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32"/>
          <p:cNvPicPr preferRelativeResize="0"/>
          <p:nvPr/>
        </p:nvPicPr>
        <p:blipFill>
          <a:blip r:embed="rId3">
            <a:alphaModFix/>
          </a:blip>
          <a:stretch>
            <a:fillRect/>
          </a:stretch>
        </p:blipFill>
        <p:spPr>
          <a:xfrm>
            <a:off x="1265500" y="1913875"/>
            <a:ext cx="6934074" cy="2655000"/>
          </a:xfrm>
          <a:prstGeom prst="rect">
            <a:avLst/>
          </a:prstGeom>
          <a:noFill/>
          <a:ln>
            <a:noFill/>
          </a:ln>
        </p:spPr>
      </p:pic>
      <p:sp>
        <p:nvSpPr>
          <p:cNvPr id="163" name="Google Shape;163;p32"/>
          <p:cNvSpPr txBox="1"/>
          <p:nvPr/>
        </p:nvSpPr>
        <p:spPr>
          <a:xfrm>
            <a:off x="0" y="4836425"/>
            <a:ext cx="79149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latin typeface="Ubuntu"/>
                <a:ea typeface="Ubuntu"/>
                <a:cs typeface="Ubuntu"/>
                <a:sym typeface="Ubuntu"/>
              </a:rPr>
              <a:t>Figure</a:t>
            </a:r>
            <a:r>
              <a:rPr lang="en" sz="1200">
                <a:latin typeface="Ubuntu"/>
                <a:ea typeface="Ubuntu"/>
                <a:cs typeface="Ubuntu"/>
                <a:sym typeface="Ubuntu"/>
              </a:rPr>
              <a:t>: Fei-Fei Li et al, </a:t>
            </a:r>
            <a:r>
              <a:rPr lang="en" sz="1200" u="sng">
                <a:solidFill>
                  <a:schemeClr val="hlink"/>
                </a:solidFill>
                <a:latin typeface="Ubuntu"/>
                <a:ea typeface="Ubuntu"/>
                <a:cs typeface="Ubuntu"/>
                <a:sym typeface="Ubuntu"/>
                <a:hlinkClick r:id="rId4"/>
              </a:rPr>
              <a:t>“CS231n: Convolutional Neural Networks for Visual Recognition”</a:t>
            </a:r>
            <a:r>
              <a:rPr lang="en" sz="1200">
                <a:latin typeface="Ubuntu"/>
                <a:ea typeface="Ubuntu"/>
                <a:cs typeface="Ubuntu"/>
                <a:sym typeface="Ubuntu"/>
              </a:rPr>
              <a:t>, Stanford University.</a:t>
            </a:r>
            <a:endParaRPr sz="1200">
              <a:latin typeface="Ubuntu"/>
              <a:ea typeface="Ubuntu"/>
              <a:cs typeface="Ubuntu"/>
              <a:sym typeface="Ubuntu"/>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86"/>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more</a:t>
            </a:r>
            <a:endParaRPr/>
          </a:p>
        </p:txBody>
      </p:sp>
      <p:sp>
        <p:nvSpPr>
          <p:cNvPr id="813" name="Google Shape;813;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n the past decade, convolutional neural networks have revolutionised computer vision. In this lecture, DeepMind Research Scientist Sander Dieleman takes a closer look at convolutional network architectures through several case studies, ranging from the early 90's to the current state of the art. He also reviews some of the building blocks that are in common use today, discuss the challenges of training deep models, and strategies for finding effective architectures, with a focus on image recognition.&#10;&#10;Download the slides here: &#10;https://storage.googleapis.com/deepmind-media/UCLxDeepMind_2020/L3%20-%20UUCLxDeepMind%20DL2020.pdf&#10;&#10;Find out more about how DeepMind increases access to science here: &#10;https://deepmind.com/about#access_to_science&#10;&#10;Speaker Bio: &#10;&#10;Sander Dieleman is a Research Scientist at DeepMind in London, UK, where he he has worked on the development of AlphaGo and WaveNet. He was previously a PhD student at Ghent University, where he conducted research on feature learning and deep learning techniques for learning hierarchical representations of musical audio signals. During his PhD he also developed the deep learning library Lasagne and won solo and team gold medals respectively in Kaggle's &quot;Galaxy Zoo&quot; competition and the first National Data Science Bowl. In the summer of 2014, he interned at Spotify in New York, where he worked on implementing audio-based music recommendation using deep learning on an industrial scale.&#10;&#10;About the lecture series: &#10;&#10;The Deep Learning Lecture Series is a collaboration between DeepMind and the UCL Centre for Artificial Intelligence. Over the past decade, Deep Learning has evolved as the leading artificial intelligence paradigm providing us with the ability to learn complex functions from raw data at unprecedented accuracy and scale. Deep Learning has been applied to problems in object recognition, speech recognition, speech synthesis, forecasting, scientific computing, control and many more. The resulting applications are touching all of our lives in areas such as healthcare and medical research, human-computer interaction, communication, transport, conservation, manufacturing and many other fields of human endeavour. In recognition of this huge impact, the 2019 Turing Award, the highest honour in computing, was awarded to pioneers of Deep Learning.&#10;&#10;In this lecture series, research scientists from leading AI research lab, DeepMind, deliver 12 lectures on an exciting selection of topics in Deep Learning, ranging from the fundamentals of training neural networks via advanced ideas around memory, attention, and generative modelling to the important topic of responsible innovation." id="814" name="Google Shape;814;p86" title="DeepMind x UCL | Deep Learning Lectures | 3/12 | Convolutional Neural Networks for Image Recognition">
            <a:hlinkClick r:id="rId3"/>
          </p:cNvPr>
          <p:cNvPicPr preferRelativeResize="0"/>
          <p:nvPr/>
        </p:nvPicPr>
        <p:blipFill>
          <a:blip r:embed="rId4">
            <a:alphaModFix/>
          </a:blip>
          <a:stretch>
            <a:fillRect/>
          </a:stretch>
        </p:blipFill>
        <p:spPr>
          <a:xfrm>
            <a:off x="1676400" y="579788"/>
            <a:ext cx="5311900" cy="3983925"/>
          </a:xfrm>
          <a:prstGeom prst="rect">
            <a:avLst/>
          </a:prstGeom>
          <a:noFill/>
          <a:ln>
            <a:noFill/>
          </a:ln>
        </p:spPr>
      </p:pic>
      <p:sp>
        <p:nvSpPr>
          <p:cNvPr id="815" name="Google Shape;815;p86"/>
          <p:cNvSpPr txBox="1"/>
          <p:nvPr/>
        </p:nvSpPr>
        <p:spPr>
          <a:xfrm>
            <a:off x="0" y="4706475"/>
            <a:ext cx="9144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Sander Dieleman, </a:t>
            </a:r>
            <a:r>
              <a:rPr lang="en" sz="1800" u="sng">
                <a:solidFill>
                  <a:schemeClr val="hlink"/>
                </a:solidFill>
                <a:latin typeface="Ubuntu"/>
                <a:ea typeface="Ubuntu"/>
                <a:cs typeface="Ubuntu"/>
                <a:sym typeface="Ubuntu"/>
                <a:hlinkClick r:id="rId5"/>
              </a:rPr>
              <a:t>“The Deep Learning Lecture Series”</a:t>
            </a:r>
            <a:r>
              <a:rPr lang="en" sz="1800">
                <a:latin typeface="Ubuntu"/>
                <a:ea typeface="Ubuntu"/>
                <a:cs typeface="Ubuntu"/>
                <a:sym typeface="Ubuntu"/>
              </a:rPr>
              <a:t>, UCL (2020)</a:t>
            </a:r>
            <a:endParaRPr sz="1800">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87"/>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end of convolutional layers ?</a:t>
            </a:r>
            <a:endParaRPr/>
          </a:p>
        </p:txBody>
      </p:sp>
      <p:sp>
        <p:nvSpPr>
          <p:cNvPr id="821" name="Google Shape;821;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2" name="Google Shape;822;p87">
            <a:hlinkClick r:id="rId3"/>
          </p:cNvPr>
          <p:cNvPicPr preferRelativeResize="0"/>
          <p:nvPr/>
        </p:nvPicPr>
        <p:blipFill>
          <a:blip r:embed="rId4">
            <a:alphaModFix/>
          </a:blip>
          <a:stretch>
            <a:fillRect/>
          </a:stretch>
        </p:blipFill>
        <p:spPr>
          <a:xfrm>
            <a:off x="4484579" y="1743975"/>
            <a:ext cx="4402421" cy="2315512"/>
          </a:xfrm>
          <a:prstGeom prst="rect">
            <a:avLst/>
          </a:prstGeom>
          <a:noFill/>
          <a:ln cap="flat" cmpd="sng" w="9525">
            <a:solidFill>
              <a:srgbClr val="000000"/>
            </a:solidFill>
            <a:prstDash val="solid"/>
            <a:round/>
            <a:headEnd len="sm" w="sm" type="none"/>
            <a:tailEnd len="sm" w="sm" type="none"/>
          </a:ln>
        </p:spPr>
      </p:pic>
      <p:pic>
        <p:nvPicPr>
          <p:cNvPr id="823" name="Google Shape;823;p87">
            <a:hlinkClick r:id="rId5"/>
          </p:cNvPr>
          <p:cNvPicPr preferRelativeResize="0"/>
          <p:nvPr/>
        </p:nvPicPr>
        <p:blipFill>
          <a:blip r:embed="rId6">
            <a:alphaModFix/>
          </a:blip>
          <a:stretch>
            <a:fillRect/>
          </a:stretch>
        </p:blipFill>
        <p:spPr>
          <a:xfrm>
            <a:off x="87775" y="637875"/>
            <a:ext cx="4273103" cy="44189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8"/>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more</a:t>
            </a:r>
            <a:endParaRPr/>
          </a:p>
        </p:txBody>
      </p:sp>
      <p:sp>
        <p:nvSpPr>
          <p:cNvPr id="829" name="Google Shape;829;p88"/>
          <p:cNvSpPr txBox="1"/>
          <p:nvPr>
            <p:ph idx="1" type="body"/>
          </p:nvPr>
        </p:nvSpPr>
        <p:spPr>
          <a:xfrm>
            <a:off x="233550" y="884725"/>
            <a:ext cx="8520600" cy="3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Jordi Pons, </a:t>
            </a:r>
            <a:r>
              <a:rPr lang="en" u="sng">
                <a:solidFill>
                  <a:schemeClr val="hlink"/>
                </a:solidFill>
                <a:latin typeface="Ubuntu"/>
                <a:ea typeface="Ubuntu"/>
                <a:cs typeface="Ubuntu"/>
                <a:sym typeface="Ubuntu"/>
                <a:hlinkClick r:id="rId3"/>
              </a:rPr>
              <a:t>“Convolutional neural networks”</a:t>
            </a:r>
            <a:r>
              <a:rPr lang="en">
                <a:latin typeface="Ubuntu"/>
                <a:ea typeface="Ubuntu"/>
                <a:cs typeface="Ubuntu"/>
                <a:sym typeface="Ubuntu"/>
              </a:rPr>
              <a:t>. 2020.</a:t>
            </a:r>
            <a:endParaRPr>
              <a:latin typeface="Ubuntu"/>
              <a:ea typeface="Ubuntu"/>
              <a:cs typeface="Ubuntu"/>
              <a:sym typeface="Ubuntu"/>
            </a:endParaRPr>
          </a:p>
          <a:p>
            <a:pPr indent="0" lvl="0" marL="0" rtl="0" algn="l">
              <a:spcBef>
                <a:spcPts val="1000"/>
              </a:spcBef>
              <a:spcAft>
                <a:spcPts val="0"/>
              </a:spcAft>
              <a:buNone/>
            </a:pPr>
            <a:r>
              <a:rPr lang="en" u="sng">
                <a:solidFill>
                  <a:schemeClr val="hlink"/>
                </a:solidFill>
                <a:latin typeface="Ubuntu"/>
                <a:ea typeface="Ubuntu"/>
                <a:cs typeface="Ubuntu"/>
                <a:sym typeface="Ubuntu"/>
                <a:hlinkClick r:id="rId4"/>
              </a:rPr>
              <a:t>Lecture notes by Andrej Karpathy</a:t>
            </a:r>
            <a:r>
              <a:rPr lang="en">
                <a:latin typeface="Ubuntu"/>
                <a:ea typeface="Ubuntu"/>
                <a:cs typeface="Ubuntu"/>
                <a:sym typeface="Ubuntu"/>
              </a:rPr>
              <a:t> (Stanford)</a:t>
            </a:r>
            <a:endParaRPr>
              <a:latin typeface="Ubuntu"/>
              <a:ea typeface="Ubuntu"/>
              <a:cs typeface="Ubuntu"/>
              <a:sym typeface="Ubuntu"/>
            </a:endParaRPr>
          </a:p>
          <a:p>
            <a:pPr indent="0" lvl="0" marL="0" rtl="0" algn="l">
              <a:spcBef>
                <a:spcPts val="1000"/>
              </a:spcBef>
              <a:spcAft>
                <a:spcPts val="0"/>
              </a:spcAft>
              <a:buNone/>
            </a:pPr>
            <a:r>
              <a:rPr lang="en">
                <a:latin typeface="Ubuntu"/>
                <a:ea typeface="Ubuntu"/>
                <a:cs typeface="Ubuntu"/>
                <a:sym typeface="Ubuntu"/>
              </a:rPr>
              <a:t>Fan, Y., Xian, Y., Losch, M. M., &amp; Schiele, B. (2020). </a:t>
            </a:r>
            <a:r>
              <a:rPr lang="en" u="sng">
                <a:solidFill>
                  <a:schemeClr val="hlink"/>
                </a:solidFill>
                <a:latin typeface="Ubuntu"/>
                <a:ea typeface="Ubuntu"/>
                <a:cs typeface="Ubuntu"/>
                <a:sym typeface="Ubuntu"/>
                <a:hlinkClick r:id="rId5"/>
              </a:rPr>
              <a:t>Analyzing the Dependency of ConvNets on Spatial Information</a:t>
            </a:r>
            <a:r>
              <a:rPr lang="en">
                <a:latin typeface="Ubuntu"/>
                <a:ea typeface="Ubuntu"/>
                <a:cs typeface="Ubuntu"/>
                <a:sym typeface="Ubuntu"/>
              </a:rPr>
              <a:t>. arXiv preprint arXiv:2002.01827.</a:t>
            </a:r>
            <a:endParaRPr>
              <a:latin typeface="Ubuntu"/>
              <a:ea typeface="Ubuntu"/>
              <a:cs typeface="Ubuntu"/>
              <a:sym typeface="Ubuntu"/>
            </a:endParaRPr>
          </a:p>
          <a:p>
            <a:pPr indent="0" lvl="0" marL="0" rtl="0" algn="l">
              <a:spcBef>
                <a:spcPts val="1000"/>
              </a:spcBef>
              <a:spcAft>
                <a:spcPts val="0"/>
              </a:spcAft>
              <a:buNone/>
            </a:pPr>
            <a:r>
              <a:rPr lang="en">
                <a:latin typeface="Ubuntu"/>
                <a:ea typeface="Ubuntu"/>
                <a:cs typeface="Ubuntu"/>
                <a:sym typeface="Ubuntu"/>
              </a:rPr>
              <a:t>Ed Wagstaff &amp; Fabian Fuchs, </a:t>
            </a:r>
            <a:r>
              <a:rPr lang="en" u="sng">
                <a:solidFill>
                  <a:schemeClr val="hlink"/>
                </a:solidFill>
                <a:latin typeface="Ubuntu"/>
                <a:ea typeface="Ubuntu"/>
                <a:cs typeface="Ubuntu"/>
                <a:sym typeface="Ubuntu"/>
                <a:hlinkClick r:id="rId6"/>
              </a:rPr>
              <a:t>“Group CNNs”</a:t>
            </a:r>
            <a:r>
              <a:rPr lang="en">
                <a:latin typeface="Ubuntu"/>
                <a:ea typeface="Ubuntu"/>
                <a:cs typeface="Ubuntu"/>
                <a:sym typeface="Ubuntu"/>
              </a:rPr>
              <a:t>  </a:t>
            </a:r>
            <a:endParaRPr>
              <a:latin typeface="Ubuntu"/>
              <a:ea typeface="Ubuntu"/>
              <a:cs typeface="Ubuntu"/>
              <a:sym typeface="Ubuntu"/>
            </a:endParaRPr>
          </a:p>
          <a:p>
            <a:pPr indent="0" lvl="0" marL="0" rtl="0" algn="l">
              <a:spcBef>
                <a:spcPts val="1000"/>
              </a:spcBef>
              <a:spcAft>
                <a:spcPts val="0"/>
              </a:spcAft>
              <a:buNone/>
            </a:pPr>
            <a:r>
              <a:rPr lang="en">
                <a:latin typeface="Ubuntu"/>
                <a:ea typeface="Ubuntu"/>
                <a:cs typeface="Ubuntu"/>
                <a:sym typeface="Ubuntu"/>
              </a:rPr>
              <a:t>Islam, M. A., Jia, S., &amp; Bruce, N. D. (2020). </a:t>
            </a:r>
            <a:r>
              <a:rPr lang="en" u="sng">
                <a:solidFill>
                  <a:schemeClr val="hlink"/>
                </a:solidFill>
                <a:latin typeface="Ubuntu"/>
                <a:ea typeface="Ubuntu"/>
                <a:cs typeface="Ubuntu"/>
                <a:sym typeface="Ubuntu"/>
                <a:hlinkClick r:id="rId7"/>
              </a:rPr>
              <a:t>How much Position Information Do Convolutional Neural Networks Encode?</a:t>
            </a:r>
            <a:r>
              <a:rPr lang="en">
                <a:latin typeface="Ubuntu"/>
                <a:ea typeface="Ubuntu"/>
                <a:cs typeface="Ubuntu"/>
                <a:sym typeface="Ubuntu"/>
              </a:rPr>
              <a:t>. ICLR 2020. </a:t>
            </a:r>
            <a:r>
              <a:rPr lang="en" u="sng">
                <a:solidFill>
                  <a:schemeClr val="hlink"/>
                </a:solidFill>
                <a:latin typeface="Ubuntu"/>
                <a:ea typeface="Ubuntu"/>
                <a:cs typeface="Ubuntu"/>
                <a:sym typeface="Ubuntu"/>
                <a:hlinkClick r:id="rId8"/>
              </a:rPr>
              <a:t>[tweet1]</a:t>
            </a:r>
            <a:r>
              <a:rPr lang="en">
                <a:latin typeface="Ubuntu"/>
                <a:ea typeface="Ubuntu"/>
                <a:cs typeface="Ubuntu"/>
                <a:sym typeface="Ubuntu"/>
              </a:rPr>
              <a:t> </a:t>
            </a:r>
            <a:r>
              <a:rPr lang="en" u="sng">
                <a:solidFill>
                  <a:schemeClr val="hlink"/>
                </a:solidFill>
                <a:latin typeface="Ubuntu"/>
                <a:ea typeface="Ubuntu"/>
                <a:cs typeface="Ubuntu"/>
                <a:sym typeface="Ubuntu"/>
                <a:hlinkClick r:id="rId9"/>
              </a:rPr>
              <a:t>[tweet2]</a:t>
            </a:r>
            <a:endParaRPr>
              <a:latin typeface="Ubuntu"/>
              <a:ea typeface="Ubuntu"/>
              <a:cs typeface="Ubuntu"/>
              <a:sym typeface="Ubuntu"/>
            </a:endParaRPr>
          </a:p>
          <a:p>
            <a:pPr indent="0" lvl="0" marL="0" rtl="0" algn="l">
              <a:spcBef>
                <a:spcPts val="1000"/>
              </a:spcBef>
              <a:spcAft>
                <a:spcPts val="0"/>
              </a:spcAft>
              <a:buClr>
                <a:schemeClr val="dk1"/>
              </a:buClr>
              <a:buSzPts val="1100"/>
              <a:buFont typeface="Arial"/>
              <a:buNone/>
            </a:pPr>
            <a:r>
              <a:rPr lang="en">
                <a:latin typeface="Ubuntu"/>
                <a:ea typeface="Ubuntu"/>
                <a:cs typeface="Ubuntu"/>
                <a:sym typeface="Ubuntu"/>
              </a:rPr>
              <a:t>Vinee Pratap, Ronan Collobert, </a:t>
            </a:r>
            <a:r>
              <a:rPr lang="en" u="sng">
                <a:solidFill>
                  <a:schemeClr val="accent5"/>
                </a:solidFill>
                <a:latin typeface="Ubuntu"/>
                <a:ea typeface="Ubuntu"/>
                <a:cs typeface="Ubuntu"/>
                <a:sym typeface="Ubuntu"/>
                <a:hlinkClick r:id="rId10">
                  <a:extLst>
                    <a:ext uri="{A12FA001-AC4F-418D-AE19-62706E023703}">
                      <ahyp:hlinkClr val="tx"/>
                    </a:ext>
                  </a:extLst>
                </a:hlinkClick>
              </a:rPr>
              <a:t>Online speech recognition with wav2letter@anywhere</a:t>
            </a:r>
            <a:r>
              <a:rPr lang="en">
                <a:latin typeface="Ubuntu"/>
                <a:ea typeface="Ubuntu"/>
                <a:cs typeface="Ubuntu"/>
                <a:sym typeface="Ubuntu"/>
              </a:rPr>
              <a:t>. Facebook AI (2020)</a:t>
            </a:r>
            <a:endParaRPr>
              <a:latin typeface="Ubuntu"/>
              <a:ea typeface="Ubuntu"/>
              <a:cs typeface="Ubuntu"/>
              <a:sym typeface="Ubuntu"/>
            </a:endParaRPr>
          </a:p>
          <a:p>
            <a:pPr indent="0" lvl="0" marL="0" rtl="0" algn="l">
              <a:spcBef>
                <a:spcPts val="1000"/>
              </a:spcBef>
              <a:spcAft>
                <a:spcPts val="0"/>
              </a:spcAft>
              <a:buNone/>
            </a:pPr>
            <a:r>
              <a:t/>
            </a:r>
            <a:endParaRPr>
              <a:latin typeface="Ubuntu"/>
              <a:ea typeface="Ubuntu"/>
              <a:cs typeface="Ubuntu"/>
              <a:sym typeface="Ubuntu"/>
            </a:endParaRPr>
          </a:p>
          <a:p>
            <a:pPr indent="0" lvl="0" marL="0" rtl="0" algn="l">
              <a:spcBef>
                <a:spcPts val="1000"/>
              </a:spcBef>
              <a:spcAft>
                <a:spcPts val="0"/>
              </a:spcAft>
              <a:buNone/>
            </a:pPr>
            <a:r>
              <a:t/>
            </a:r>
            <a:endParaRPr>
              <a:latin typeface="Ubuntu"/>
              <a:ea typeface="Ubuntu"/>
              <a:cs typeface="Ubuntu"/>
              <a:sym typeface="Ubuntu"/>
            </a:endParaRPr>
          </a:p>
          <a:p>
            <a:pPr indent="0" lvl="0" marL="0" rtl="0" algn="l">
              <a:spcBef>
                <a:spcPts val="1000"/>
              </a:spcBef>
              <a:spcAft>
                <a:spcPts val="1000"/>
              </a:spcAft>
              <a:buNone/>
            </a:pPr>
            <a:r>
              <a:t/>
            </a:r>
            <a:endParaRPr>
              <a:latin typeface="Ubuntu"/>
              <a:ea typeface="Ubuntu"/>
              <a:cs typeface="Ubuntu"/>
              <a:sym typeface="Ubuntu"/>
            </a:endParaRPr>
          </a:p>
        </p:txBody>
      </p:sp>
      <p:sp>
        <p:nvSpPr>
          <p:cNvPr id="830" name="Google Shape;830;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descr="phd101008s.gif" id="836" name="Google Shape;836;p89"/>
          <p:cNvPicPr preferRelativeResize="0"/>
          <p:nvPr/>
        </p:nvPicPr>
        <p:blipFill>
          <a:blip r:embed="rId3">
            <a:alphaModFix/>
          </a:blip>
          <a:stretch>
            <a:fillRect/>
          </a:stretch>
        </p:blipFill>
        <p:spPr>
          <a:xfrm>
            <a:off x="595075" y="0"/>
            <a:ext cx="795383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3"/>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Neocognitron (predecessor)</a:t>
            </a:r>
            <a:endParaRPr/>
          </a:p>
        </p:txBody>
      </p:sp>
      <p:sp>
        <p:nvSpPr>
          <p:cNvPr id="169" name="Google Shape;16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0" name="Google Shape;170;p33"/>
          <p:cNvSpPr txBox="1"/>
          <p:nvPr/>
        </p:nvSpPr>
        <p:spPr>
          <a:xfrm>
            <a:off x="20675" y="4519725"/>
            <a:ext cx="8411700" cy="642000"/>
          </a:xfrm>
          <a:prstGeom prst="rect">
            <a:avLst/>
          </a:prstGeom>
          <a:noFill/>
          <a:ln>
            <a:noFill/>
          </a:ln>
        </p:spPr>
        <p:txBody>
          <a:bodyPr anchorCtr="0" anchor="t" bIns="91425" lIns="91425" spcFirstLastPara="1" rIns="91425" wrap="square" tIns="91425">
            <a:noAutofit/>
          </a:bodyPr>
          <a:lstStyle/>
          <a:p>
            <a:pPr indent="0" lvl="0" marL="0" rtl="0" algn="l">
              <a:lnSpc>
                <a:spcPct val="124000"/>
              </a:lnSpc>
              <a:spcBef>
                <a:spcPts val="0"/>
              </a:spcBef>
              <a:spcAft>
                <a:spcPts val="0"/>
              </a:spcAft>
              <a:buNone/>
            </a:pPr>
            <a:r>
              <a:rPr b="1" lang="en" sz="1200">
                <a:solidFill>
                  <a:srgbClr val="222222"/>
                </a:solidFill>
                <a:highlight>
                  <a:srgbClr val="FFFFFF"/>
                </a:highlight>
                <a:latin typeface="Ubuntu"/>
                <a:ea typeface="Ubuntu"/>
                <a:cs typeface="Ubuntu"/>
                <a:sym typeface="Ubuntu"/>
              </a:rPr>
              <a:t>#Neocognitron</a:t>
            </a:r>
            <a:r>
              <a:rPr lang="en" sz="1200">
                <a:solidFill>
                  <a:srgbClr val="222222"/>
                </a:solidFill>
                <a:highlight>
                  <a:srgbClr val="FFFFFF"/>
                </a:highlight>
                <a:latin typeface="Ubuntu"/>
                <a:ea typeface="Ubuntu"/>
                <a:cs typeface="Ubuntu"/>
                <a:sym typeface="Ubuntu"/>
              </a:rPr>
              <a:t> Fukushima, K., &amp; Wake, N. (1991). </a:t>
            </a:r>
            <a:r>
              <a:rPr lang="en" sz="1200" u="sng">
                <a:solidFill>
                  <a:schemeClr val="hlink"/>
                </a:solidFill>
                <a:highlight>
                  <a:srgbClr val="FFFFFF"/>
                </a:highlight>
                <a:latin typeface="Ubuntu"/>
                <a:ea typeface="Ubuntu"/>
                <a:cs typeface="Ubuntu"/>
                <a:sym typeface="Ubuntu"/>
                <a:hlinkClick r:id="rId3"/>
              </a:rPr>
              <a:t>Handwritten alphanumeric character recognition by the neocognitron</a:t>
            </a:r>
            <a:r>
              <a:rPr lang="en" sz="1200">
                <a:solidFill>
                  <a:srgbClr val="222222"/>
                </a:solidFill>
                <a:highlight>
                  <a:srgbClr val="FFFFFF"/>
                </a:highlight>
                <a:latin typeface="Ubuntu"/>
                <a:ea typeface="Ubuntu"/>
                <a:cs typeface="Ubuntu"/>
                <a:sym typeface="Ubuntu"/>
              </a:rPr>
              <a:t>. IEEE transactions on Neural Networks, 2(3), 355-365.</a:t>
            </a:r>
            <a:endParaRPr sz="1200">
              <a:latin typeface="Ubuntu"/>
              <a:ea typeface="Ubuntu"/>
              <a:cs typeface="Ubuntu"/>
              <a:sym typeface="Ubuntu"/>
            </a:endParaRPr>
          </a:p>
        </p:txBody>
      </p:sp>
      <p:pic>
        <p:nvPicPr>
          <p:cNvPr id="171" name="Google Shape;171;p33"/>
          <p:cNvPicPr preferRelativeResize="0"/>
          <p:nvPr/>
        </p:nvPicPr>
        <p:blipFill rotWithShape="1">
          <a:blip r:embed="rId4">
            <a:alphaModFix/>
          </a:blip>
          <a:srcRect b="2324" l="0" r="0" t="0"/>
          <a:stretch/>
        </p:blipFill>
        <p:spPr>
          <a:xfrm>
            <a:off x="1051300" y="784000"/>
            <a:ext cx="6779100" cy="3615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ConvNets Architecture</a:t>
            </a:r>
            <a:endParaRPr/>
          </a:p>
        </p:txBody>
      </p:sp>
      <p:sp>
        <p:nvSpPr>
          <p:cNvPr id="177" name="Google Shape;17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34"/>
          <p:cNvSpPr txBox="1"/>
          <p:nvPr/>
        </p:nvSpPr>
        <p:spPr>
          <a:xfrm>
            <a:off x="20675" y="4443525"/>
            <a:ext cx="8411700" cy="64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200">
                <a:solidFill>
                  <a:srgbClr val="222222"/>
                </a:solidFill>
                <a:highlight>
                  <a:srgbClr val="FFFFFF"/>
                </a:highlight>
                <a:latin typeface="Ubuntu"/>
                <a:ea typeface="Ubuntu"/>
                <a:cs typeface="Ubuntu"/>
                <a:sym typeface="Ubuntu"/>
              </a:rPr>
              <a:t>LeNet-1</a:t>
            </a:r>
            <a:r>
              <a:rPr lang="en" sz="1200">
                <a:solidFill>
                  <a:srgbClr val="222222"/>
                </a:solidFill>
                <a:highlight>
                  <a:srgbClr val="FFFFFF"/>
                </a:highlight>
                <a:latin typeface="Ubuntu"/>
                <a:ea typeface="Ubuntu"/>
                <a:cs typeface="Ubuntu"/>
                <a:sym typeface="Ubuntu"/>
              </a:rPr>
              <a:t>, the first convolutional network that could recognize handwritten digits with good speed and accuracy. Developed between 1988 and 1993 in the Adaptive System Research Department, headed by Larry Jackel, at Bell Labs in Holmdel, NJ, USA:</a:t>
            </a:r>
            <a:endParaRPr sz="1200">
              <a:solidFill>
                <a:srgbClr val="222222"/>
              </a:solidFill>
              <a:highlight>
                <a:srgbClr val="FFFFFF"/>
              </a:highlight>
              <a:latin typeface="Ubuntu"/>
              <a:ea typeface="Ubuntu"/>
              <a:cs typeface="Ubuntu"/>
              <a:sym typeface="Ubuntu"/>
            </a:endParaRPr>
          </a:p>
          <a:p>
            <a:pPr indent="0" lvl="0" marL="0" rtl="0" algn="l">
              <a:lnSpc>
                <a:spcPct val="100000"/>
              </a:lnSpc>
              <a:spcBef>
                <a:spcPts val="0"/>
              </a:spcBef>
              <a:spcAft>
                <a:spcPts val="0"/>
              </a:spcAft>
              <a:buNone/>
            </a:pPr>
            <a:r>
              <a:t/>
            </a:r>
            <a:endParaRPr sz="1200">
              <a:solidFill>
                <a:srgbClr val="222222"/>
              </a:solidFill>
              <a:highlight>
                <a:srgbClr val="FFFFFF"/>
              </a:highlight>
              <a:latin typeface="Ubuntu"/>
              <a:ea typeface="Ubuntu"/>
              <a:cs typeface="Ubuntu"/>
              <a:sym typeface="Ubuntu"/>
            </a:endParaRPr>
          </a:p>
        </p:txBody>
      </p:sp>
      <p:pic>
        <p:nvPicPr>
          <p:cNvPr descr="This is a demo of &quot;LeNet 1&quot;, the first convolutional network that could recognize handwritten digits with good speed and accuracy.&#10;&#10;It was developed between 1988 and 1993 in the Adaptive System Research Department, headed by Larry Jackel, at Bell Labs in Holmdel, NJ.&#10;&#10;This &quot;real time&quot; demo shows ran on a DSP card sitting in a 486 PC with a video camera and frame grabber card. The DSP card had an AT&amp;T DSP32C chip, which was the first 32-bit floating-point DSP and could reach an amazing 12.5 million multiply-accumulate operations per second.&#10;&#10;The network was trained using the SN environment (a Lisp-based neural net simulator, the predecessor of Lush, itself a kind of ancestor to Torch7). We wrote a kind of &quot;compiler&quot; in SN that produced a self-contained piece of C code that could run the network. The network weights were array literals inside the C source code. &#10;&#10;Shortly after this demo was put together, we started working with a development group and a product group at NCR (then a subsidiary of AT&amp;T). NCR soon deployed ATM machines that could read the numerical amounts on checks, initially in Europe and then in the US. The ConvNet was running on the DSP32C card sitting in a PC inside the ATM. Later, NCR deployed a similar system in large check reading machines that banks use in their back offices. At some point in the late 90's these machines were processing 10 to 20% of all the checks in the US. &#10;&#10;The network shown in this demo is described in our NIPS 1989 paper &quot;Handwritten digit recognition with a back-propagation network&quot;.&#10;&#10;The check reading system is described in our 1998 Proc. IEEE paper &quot;Gradient-Based Learning Applied to Document Recognition&quot; and in various shorter papers before that.&#10;&#10;Thanks to Larry Jackel for digitizing and editing the old VHS tape (and for holding the camera). There are cameo appearances by Donnie Henderson (who put together much of the demo) and Rich Howard, our lab director." id="179" name="Google Shape;179;p34" title="Convolutional Network Demo from 1993">
            <a:hlinkClick r:id="rId3"/>
          </p:cNvPr>
          <p:cNvPicPr preferRelativeResize="0"/>
          <p:nvPr/>
        </p:nvPicPr>
        <p:blipFill>
          <a:blip r:embed="rId4">
            <a:alphaModFix/>
          </a:blip>
          <a:stretch>
            <a:fillRect/>
          </a:stretch>
        </p:blipFill>
        <p:spPr>
          <a:xfrm>
            <a:off x="2050675" y="7219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ConvNets Architecture</a:t>
            </a:r>
            <a:endParaRPr/>
          </a:p>
        </p:txBody>
      </p:sp>
      <p:sp>
        <p:nvSpPr>
          <p:cNvPr id="185" name="Google Shape;185;p35"/>
          <p:cNvSpPr txBox="1"/>
          <p:nvPr>
            <p:ph idx="1" type="body"/>
          </p:nvPr>
        </p:nvSpPr>
        <p:spPr>
          <a:xfrm>
            <a:off x="159300" y="771475"/>
            <a:ext cx="8520600" cy="9684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latin typeface="Ubuntu"/>
                <a:ea typeface="Ubuntu"/>
                <a:cs typeface="Ubuntu"/>
                <a:sym typeface="Ubuntu"/>
              </a:rPr>
              <a:t>LeNet-5:</a:t>
            </a:r>
            <a:r>
              <a:rPr lang="en">
                <a:latin typeface="Ubuntu"/>
                <a:ea typeface="Ubuntu"/>
                <a:cs typeface="Ubuntu"/>
                <a:sym typeface="Ubuntu"/>
              </a:rPr>
              <a:t> The most typical architecture consists on several convolutional layers, interspersed with pooling layers, and followed by a small number of fully connected layers</a:t>
            </a:r>
            <a:endParaRPr>
              <a:latin typeface="Ubuntu"/>
              <a:ea typeface="Ubuntu"/>
              <a:cs typeface="Ubuntu"/>
              <a:sym typeface="Ubuntu"/>
            </a:endParaRPr>
          </a:p>
        </p:txBody>
      </p:sp>
      <p:pic>
        <p:nvPicPr>
          <p:cNvPr id="186" name="Google Shape;186;p35"/>
          <p:cNvPicPr preferRelativeResize="0"/>
          <p:nvPr/>
        </p:nvPicPr>
        <p:blipFill>
          <a:blip r:embed="rId3">
            <a:alphaModFix/>
          </a:blip>
          <a:stretch>
            <a:fillRect/>
          </a:stretch>
        </p:blipFill>
        <p:spPr>
          <a:xfrm>
            <a:off x="255756" y="1844638"/>
            <a:ext cx="8720443" cy="2401288"/>
          </a:xfrm>
          <a:prstGeom prst="rect">
            <a:avLst/>
          </a:prstGeom>
          <a:noFill/>
          <a:ln>
            <a:noFill/>
          </a:ln>
        </p:spPr>
      </p:pic>
      <p:sp>
        <p:nvSpPr>
          <p:cNvPr id="187" name="Google Shape;18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35"/>
          <p:cNvSpPr txBox="1"/>
          <p:nvPr/>
        </p:nvSpPr>
        <p:spPr>
          <a:xfrm>
            <a:off x="6900" y="4604175"/>
            <a:ext cx="8411700" cy="53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22222"/>
                </a:solidFill>
                <a:highlight>
                  <a:srgbClr val="FFFFFF"/>
                </a:highlight>
                <a:latin typeface="Ubuntu"/>
                <a:ea typeface="Ubuntu"/>
                <a:cs typeface="Ubuntu"/>
                <a:sym typeface="Ubuntu"/>
              </a:rPr>
              <a:t>#LeNet</a:t>
            </a:r>
            <a:r>
              <a:rPr lang="en" sz="1200">
                <a:solidFill>
                  <a:srgbClr val="222222"/>
                </a:solidFill>
                <a:highlight>
                  <a:srgbClr val="FFFFFF"/>
                </a:highlight>
                <a:latin typeface="Ubuntu"/>
                <a:ea typeface="Ubuntu"/>
                <a:cs typeface="Ubuntu"/>
                <a:sym typeface="Ubuntu"/>
              </a:rPr>
              <a:t> LeCun, Y., Bottou, L., Bengio, Y., &amp; Haffner, P.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Gradient-based learning applied to document recognition</a:t>
            </a:r>
            <a:r>
              <a:rPr lang="en" sz="1200">
                <a:solidFill>
                  <a:srgbClr val="222222"/>
                </a:solidFill>
                <a:highlight>
                  <a:srgbClr val="FFFFFF"/>
                </a:highlight>
                <a:latin typeface="Ubuntu"/>
                <a:ea typeface="Ubuntu"/>
                <a:cs typeface="Ubuntu"/>
                <a:sym typeface="Ubuntu"/>
              </a:rPr>
              <a:t>. </a:t>
            </a:r>
            <a:r>
              <a:rPr i="1" lang="en" sz="1200">
                <a:solidFill>
                  <a:srgbClr val="222222"/>
                </a:solidFill>
                <a:highlight>
                  <a:srgbClr val="FFFFFF"/>
                </a:highlight>
                <a:latin typeface="Ubuntu"/>
                <a:ea typeface="Ubuntu"/>
                <a:cs typeface="Ubuntu"/>
                <a:sym typeface="Ubuntu"/>
              </a:rPr>
              <a:t>Proceedings of the IEEE</a:t>
            </a:r>
            <a:r>
              <a:rPr lang="en" sz="1200">
                <a:solidFill>
                  <a:srgbClr val="222222"/>
                </a:solidFill>
                <a:highlight>
                  <a:srgbClr val="FFFFFF"/>
                </a:highlight>
                <a:latin typeface="Ubuntu"/>
                <a:ea typeface="Ubuntu"/>
                <a:cs typeface="Ubuntu"/>
                <a:sym typeface="Ubuntu"/>
              </a:rPr>
              <a:t>, 1998.</a:t>
            </a:r>
            <a:endParaRPr sz="1200">
              <a:latin typeface="Ubuntu"/>
              <a:ea typeface="Ubuntu"/>
              <a:cs typeface="Ubuntu"/>
              <a:sym typeface="Ubuntu"/>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